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7" r:id="rId2"/>
    <p:sldId id="258" r:id="rId3"/>
    <p:sldId id="259" r:id="rId4"/>
    <p:sldId id="277" r:id="rId5"/>
    <p:sldId id="261" r:id="rId6"/>
    <p:sldId id="280" r:id="rId7"/>
    <p:sldId id="262" r:id="rId8"/>
    <p:sldId id="276" r:id="rId9"/>
    <p:sldId id="263" r:id="rId10"/>
    <p:sldId id="264" r:id="rId11"/>
    <p:sldId id="265" r:id="rId12"/>
    <p:sldId id="267" r:id="rId13"/>
    <p:sldId id="266" r:id="rId14"/>
    <p:sldId id="268" r:id="rId15"/>
    <p:sldId id="269" r:id="rId16"/>
    <p:sldId id="270" r:id="rId17"/>
    <p:sldId id="279" r:id="rId18"/>
    <p:sldId id="271" r:id="rId19"/>
    <p:sldId id="272" r:id="rId20"/>
    <p:sldId id="273" r:id="rId21"/>
    <p:sldId id="274" r:id="rId22"/>
    <p:sldId id="278" r:id="rId23"/>
    <p:sldId id="260"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002" autoAdjust="0"/>
  </p:normalViewPr>
  <p:slideViewPr>
    <p:cSldViewPr>
      <p:cViewPr>
        <p:scale>
          <a:sx n="59" d="100"/>
          <a:sy n="59" d="100"/>
        </p:scale>
        <p:origin x="-1037" y="80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69FA43-77A3-4706-BC46-AD5773D67F52}" type="datetimeFigureOut">
              <a:rPr lang="en-US" smtClean="0"/>
              <a:t>6/15/2020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FEB90D-0C69-42B6-B8E4-A7140E1AA830}" type="slidenum">
              <a:rPr lang="en-US" smtClean="0"/>
              <a:t>‹#›</a:t>
            </a:fld>
            <a:endParaRPr lang="en-US"/>
          </a:p>
        </p:txBody>
      </p:sp>
    </p:spTree>
    <p:extLst>
      <p:ext uri="{BB962C8B-B14F-4D97-AF65-F5344CB8AC3E}">
        <p14:creationId xmlns:p14="http://schemas.microsoft.com/office/powerpoint/2010/main" val="1291654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MOSFET"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KHz" TargetMode="External"/><Relationship Id="rId5" Type="http://schemas.openxmlformats.org/officeDocument/2006/relationships/hyperlink" Target="https://en.wikipedia.org/wiki/Bipolar_transistor" TargetMode="External"/><Relationship Id="rId4" Type="http://schemas.openxmlformats.org/officeDocument/2006/relationships/hyperlink" Target="https://en.wikipedia.org/wiki/JFET"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MOSFE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FEB90D-0C69-42B6-B8E4-A7140E1AA830}" type="slidenum">
              <a:rPr lang="en-US" smtClean="0"/>
              <a:t>3</a:t>
            </a:fld>
            <a:endParaRPr lang="en-US"/>
          </a:p>
        </p:txBody>
      </p:sp>
    </p:spTree>
    <p:extLst>
      <p:ext uri="{BB962C8B-B14F-4D97-AF65-F5344CB8AC3E}">
        <p14:creationId xmlns:p14="http://schemas.microsoft.com/office/powerpoint/2010/main" val="1866871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FEB90D-0C69-42B6-B8E4-A7140E1AA830}" type="slidenum">
              <a:rPr lang="en-US" smtClean="0"/>
              <a:t>12</a:t>
            </a:fld>
            <a:endParaRPr lang="en-US"/>
          </a:p>
        </p:txBody>
      </p:sp>
    </p:spTree>
    <p:extLst>
      <p:ext uri="{BB962C8B-B14F-4D97-AF65-F5344CB8AC3E}">
        <p14:creationId xmlns:p14="http://schemas.microsoft.com/office/powerpoint/2010/main" val="533028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As the devices scaled further, the surface roughness scattering parameter (β) will become more important in the 1/f noise due to the increased normal field. </a:t>
            </a:r>
          </a:p>
          <a:p>
            <a:r>
              <a:rPr lang="en-US" sz="1200" b="0" i="0" u="none" strike="noStrike" kern="1200" baseline="0" dirty="0" smtClean="0">
                <a:solidFill>
                  <a:schemeClr val="tx1"/>
                </a:solidFill>
                <a:latin typeface="+mn-lt"/>
                <a:ea typeface="+mn-ea"/>
                <a:cs typeface="+mn-cs"/>
              </a:rPr>
              <a:t>Several experimental setups, involving automatic data acquisition, </a:t>
            </a:r>
          </a:p>
          <a:p>
            <a:r>
              <a:rPr lang="en-US" sz="1200" b="0" i="0" u="none" strike="noStrike" kern="1200" baseline="0" dirty="0" err="1" smtClean="0">
                <a:solidFill>
                  <a:schemeClr val="tx1"/>
                </a:solidFill>
                <a:latin typeface="+mn-lt"/>
                <a:ea typeface="+mn-ea"/>
                <a:cs typeface="+mn-cs"/>
              </a:rPr>
              <a:t>siON</a:t>
            </a:r>
            <a:r>
              <a:rPr lang="en-US" sz="1200" b="0" i="0" u="none" strike="noStrike" kern="1200" baseline="0" dirty="0" smtClean="0">
                <a:solidFill>
                  <a:schemeClr val="tx1"/>
                </a:solidFill>
                <a:latin typeface="+mn-lt"/>
                <a:ea typeface="+mn-ea"/>
                <a:cs typeface="+mn-cs"/>
              </a:rPr>
              <a:t> </a:t>
            </a:r>
            <a:r>
              <a:rPr lang="en-US" sz="1200" b="1" i="0" kern="1200" dirty="0" smtClean="0">
                <a:solidFill>
                  <a:schemeClr val="tx1"/>
                </a:solidFill>
                <a:effectLst/>
                <a:latin typeface="+mn-lt"/>
                <a:ea typeface="+mn-ea"/>
                <a:cs typeface="+mn-cs"/>
              </a:rPr>
              <a:t>Silicon </a:t>
            </a:r>
            <a:r>
              <a:rPr lang="en-US" sz="1200" b="1" i="0" kern="1200" dirty="0" err="1" smtClean="0">
                <a:solidFill>
                  <a:schemeClr val="tx1"/>
                </a:solidFill>
                <a:effectLst/>
                <a:latin typeface="+mn-lt"/>
                <a:ea typeface="+mn-ea"/>
                <a:cs typeface="+mn-cs"/>
              </a:rPr>
              <a:t>oxynitride</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The extracted results indicate an excellent interface quality between the </a:t>
            </a:r>
            <a:r>
              <a:rPr lang="en-US" sz="1200" b="0" i="0" u="none" strike="noStrike" kern="1200" baseline="0" dirty="0" err="1" smtClean="0">
                <a:solidFill>
                  <a:schemeClr val="tx1"/>
                </a:solidFill>
                <a:latin typeface="+mn-lt"/>
                <a:ea typeface="+mn-ea"/>
                <a:cs typeface="+mn-cs"/>
              </a:rPr>
              <a:t>SiON</a:t>
            </a:r>
            <a:r>
              <a:rPr lang="en-US" sz="1200" b="0" i="0" u="none" strike="noStrike" kern="1200" baseline="0" dirty="0" smtClean="0">
                <a:solidFill>
                  <a:schemeClr val="tx1"/>
                </a:solidFill>
                <a:latin typeface="+mn-lt"/>
                <a:ea typeface="+mn-ea"/>
                <a:cs typeface="+mn-cs"/>
              </a:rPr>
              <a:t> layer and the silicon substrate.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NMOS samples with </a:t>
            </a:r>
            <a:r>
              <a:rPr lang="en-US" sz="1200" b="0" i="0" u="none" strike="noStrike" kern="1200" baseline="0" dirty="0" err="1" smtClean="0">
                <a:solidFill>
                  <a:schemeClr val="tx1"/>
                </a:solidFill>
                <a:latin typeface="+mn-lt"/>
                <a:ea typeface="+mn-ea"/>
                <a:cs typeface="+mn-cs"/>
              </a:rPr>
              <a:t>Cii</a:t>
            </a:r>
            <a:r>
              <a:rPr lang="en-US" sz="1200" b="0" i="0" u="none" strike="noStrike" kern="1200" baseline="0" dirty="0" smtClean="0">
                <a:solidFill>
                  <a:schemeClr val="tx1"/>
                </a:solidFill>
                <a:latin typeface="+mn-lt"/>
                <a:ea typeface="+mn-ea"/>
                <a:cs typeface="+mn-cs"/>
              </a:rPr>
              <a:t> demonstrate a desirable decrease (-0.1 V) in </a:t>
            </a:r>
            <a:r>
              <a:rPr lang="en-US" sz="1200" b="0" i="0" u="none" strike="noStrike" kern="1200" baseline="0" dirty="0" err="1" smtClean="0">
                <a:solidFill>
                  <a:schemeClr val="tx1"/>
                </a:solidFill>
                <a:latin typeface="+mn-lt"/>
                <a:ea typeface="+mn-ea"/>
                <a:cs typeface="+mn-cs"/>
              </a:rPr>
              <a:t>Vt</a:t>
            </a:r>
            <a:r>
              <a:rPr lang="en-US" sz="1200" b="0" i="0" u="none" strike="noStrike" kern="1200" baseline="0" dirty="0" smtClean="0">
                <a:solidFill>
                  <a:schemeClr val="tx1"/>
                </a:solidFill>
                <a:latin typeface="+mn-lt"/>
                <a:ea typeface="+mn-ea"/>
                <a:cs typeface="+mn-cs"/>
              </a:rPr>
              <a:t> and improved electron mobility (10%) as compared with control samples without the </a:t>
            </a:r>
            <a:r>
              <a:rPr lang="en-US" sz="1200" b="0" i="0" u="none" strike="noStrike" kern="1200" baseline="0" dirty="0" err="1" smtClean="0">
                <a:solidFill>
                  <a:schemeClr val="tx1"/>
                </a:solidFill>
                <a:latin typeface="+mn-lt"/>
                <a:ea typeface="+mn-ea"/>
                <a:cs typeface="+mn-cs"/>
              </a:rPr>
              <a:t>Cii</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A1FEB90D-0C69-42B6-B8E4-A7140E1AA830}" type="slidenum">
              <a:rPr lang="en-US" smtClean="0"/>
              <a:t>20</a:t>
            </a:fld>
            <a:endParaRPr lang="en-US"/>
          </a:p>
        </p:txBody>
      </p:sp>
    </p:spTree>
    <p:extLst>
      <p:ext uri="{BB962C8B-B14F-4D97-AF65-F5344CB8AC3E}">
        <p14:creationId xmlns:p14="http://schemas.microsoft.com/office/powerpoint/2010/main" val="214460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frequency range for low-frequency noise measurements is typically from 1 Hz to 1 </a:t>
            </a:r>
            <a:r>
              <a:rPr lang="en-US" sz="1200" b="0" i="0" u="none" strike="noStrike" kern="1200" baseline="0" dirty="0" err="1" smtClean="0">
                <a:solidFill>
                  <a:schemeClr val="tx1"/>
                </a:solidFill>
                <a:latin typeface="+mn-lt"/>
                <a:ea typeface="+mn-ea"/>
                <a:cs typeface="+mn-cs"/>
              </a:rPr>
              <a:t>MHz.</a:t>
            </a:r>
            <a:endParaRPr lang="en-US" dirty="0"/>
          </a:p>
        </p:txBody>
      </p:sp>
      <p:sp>
        <p:nvSpPr>
          <p:cNvPr id="4" name="Slide Number Placeholder 3"/>
          <p:cNvSpPr>
            <a:spLocks noGrp="1"/>
          </p:cNvSpPr>
          <p:nvPr>
            <p:ph type="sldNum" sz="quarter" idx="10"/>
          </p:nvPr>
        </p:nvSpPr>
        <p:spPr/>
        <p:txBody>
          <a:bodyPr/>
          <a:lstStyle/>
          <a:p>
            <a:fld id="{A1FEB90D-0C69-42B6-B8E4-A7140E1AA830}" type="slidenum">
              <a:rPr lang="en-US" smtClean="0"/>
              <a:t>4</a:t>
            </a:fld>
            <a:endParaRPr lang="en-US"/>
          </a:p>
        </p:txBody>
      </p:sp>
    </p:spTree>
    <p:extLst>
      <p:ext uri="{BB962C8B-B14F-4D97-AF65-F5344CB8AC3E}">
        <p14:creationId xmlns:p14="http://schemas.microsoft.com/office/powerpoint/2010/main" val="3304636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smtClean="0">
              <a:solidFill>
                <a:schemeClr val="tx1"/>
              </a:solidFill>
              <a:effectLst/>
              <a:latin typeface="+mn-lt"/>
              <a:ea typeface="+mn-ea"/>
              <a:cs typeface="+mn-cs"/>
              <a:hlinkClick r:id="rId3" tooltip="MOSFET"/>
            </a:endParaRPr>
          </a:p>
          <a:p>
            <a:r>
              <a:rPr lang="en-US" sz="1200" b="0" i="0" u="none" strike="noStrike" kern="1200" dirty="0" smtClean="0">
                <a:solidFill>
                  <a:schemeClr val="tx1"/>
                </a:solidFill>
                <a:effectLst/>
                <a:latin typeface="+mn-lt"/>
                <a:ea typeface="+mn-ea"/>
                <a:cs typeface="+mn-cs"/>
                <a:hlinkClick r:id="rId3" tooltip="MOSFET"/>
              </a:rPr>
              <a:t>MOSFETs</a:t>
            </a:r>
            <a:r>
              <a:rPr lang="en-US" sz="1200" b="0" i="0" u="none" strike="noStrike" kern="1200" dirty="0" smtClean="0">
                <a:solidFill>
                  <a:schemeClr val="tx1"/>
                </a:solidFill>
                <a:effectLst/>
                <a:latin typeface="+mn-lt"/>
                <a:ea typeface="+mn-ea"/>
                <a:cs typeface="+mn-cs"/>
              </a:rPr>
              <a:t> have a higher </a:t>
            </a:r>
            <a:r>
              <a:rPr lang="en-US" sz="1200" b="0" i="1" u="none" strike="noStrike" kern="1200" dirty="0" smtClean="0">
                <a:solidFill>
                  <a:schemeClr val="tx1"/>
                </a:solidFill>
                <a:effectLst/>
                <a:latin typeface="+mn-lt"/>
                <a:ea typeface="+mn-ea"/>
                <a:cs typeface="+mn-cs"/>
              </a:rPr>
              <a:t>f</a:t>
            </a:r>
            <a:r>
              <a:rPr lang="en-US" sz="1200" b="0" i="0" u="none" strike="noStrike" kern="1200" baseline="-25000" dirty="0" smtClean="0">
                <a:solidFill>
                  <a:schemeClr val="tx1"/>
                </a:solidFill>
                <a:effectLst/>
                <a:latin typeface="+mn-lt"/>
                <a:ea typeface="+mn-ea"/>
                <a:cs typeface="+mn-cs"/>
              </a:rPr>
              <a:t>c</a:t>
            </a:r>
            <a:r>
              <a:rPr lang="en-US" sz="1200" b="0" i="0" u="none" strike="noStrike" kern="1200" dirty="0" smtClean="0">
                <a:solidFill>
                  <a:schemeClr val="tx1"/>
                </a:solidFill>
                <a:effectLst/>
                <a:latin typeface="+mn-lt"/>
                <a:ea typeface="+mn-ea"/>
                <a:cs typeface="+mn-cs"/>
              </a:rPr>
              <a:t> (can be in the GHz range) than </a:t>
            </a:r>
            <a:r>
              <a:rPr lang="en-US" sz="1200" b="0" i="0" u="none" strike="noStrike" kern="1200" dirty="0" smtClean="0">
                <a:solidFill>
                  <a:schemeClr val="tx1"/>
                </a:solidFill>
                <a:effectLst/>
                <a:latin typeface="+mn-lt"/>
                <a:ea typeface="+mn-ea"/>
                <a:cs typeface="+mn-cs"/>
                <a:hlinkClick r:id="rId4" tooltip="JFET"/>
              </a:rPr>
              <a:t>JFETs</a:t>
            </a:r>
            <a:r>
              <a:rPr lang="en-US" sz="1200" b="0" i="0" u="none" strike="noStrike" kern="1200" dirty="0" smtClean="0">
                <a:solidFill>
                  <a:schemeClr val="tx1"/>
                </a:solidFill>
                <a:effectLst/>
                <a:latin typeface="+mn-lt"/>
                <a:ea typeface="+mn-ea"/>
                <a:cs typeface="+mn-cs"/>
              </a:rPr>
              <a:t> or </a:t>
            </a:r>
            <a:r>
              <a:rPr lang="en-US" sz="1200" b="0" i="0" u="none" strike="noStrike" kern="1200" dirty="0" smtClean="0">
                <a:solidFill>
                  <a:schemeClr val="tx1"/>
                </a:solidFill>
                <a:effectLst/>
                <a:latin typeface="+mn-lt"/>
                <a:ea typeface="+mn-ea"/>
                <a:cs typeface="+mn-cs"/>
                <a:hlinkClick r:id="rId5" tooltip="Bipolar transistor"/>
              </a:rPr>
              <a:t>bipolar transistors</a:t>
            </a:r>
            <a:r>
              <a:rPr lang="en-US" sz="1200" b="0" i="0" u="none" strike="noStrike" kern="1200" dirty="0" smtClean="0">
                <a:solidFill>
                  <a:schemeClr val="tx1"/>
                </a:solidFill>
                <a:effectLst/>
                <a:latin typeface="+mn-lt"/>
                <a:ea typeface="+mn-ea"/>
                <a:cs typeface="+mn-cs"/>
              </a:rPr>
              <a:t>, which is usually below 2 </a:t>
            </a:r>
            <a:r>
              <a:rPr lang="en-US" sz="1200" b="0" i="0" u="none" strike="noStrike" kern="1200" dirty="0" smtClean="0">
                <a:solidFill>
                  <a:schemeClr val="tx1"/>
                </a:solidFill>
                <a:effectLst/>
                <a:latin typeface="+mn-lt"/>
                <a:ea typeface="+mn-ea"/>
                <a:cs typeface="+mn-cs"/>
                <a:hlinkClick r:id="rId6" tooltip="KHz"/>
              </a:rPr>
              <a:t>kHz</a:t>
            </a:r>
            <a:r>
              <a:rPr lang="en-US" sz="1200" b="0" i="0" u="none" strike="noStrike" kern="1200" dirty="0" smtClean="0">
                <a:solidFill>
                  <a:schemeClr val="tx1"/>
                </a:solidFill>
                <a:effectLst/>
                <a:latin typeface="+mn-lt"/>
                <a:ea typeface="+mn-ea"/>
                <a:cs typeface="+mn-cs"/>
              </a:rPr>
              <a:t> for the latter. </a:t>
            </a:r>
          </a:p>
          <a:p>
            <a:r>
              <a:rPr lang="en-US" dirty="0" smtClean="0"/>
              <a:t>1/f noise has been observed in all kind of devices, from homogeneous metal film resistors and different kind of resistors to semiconductor devices and even in chemical concentrated cells.</a:t>
            </a:r>
          </a:p>
          <a:p>
            <a:endParaRPr lang="en-US" dirty="0" smtClean="0"/>
          </a:p>
          <a:p>
            <a:r>
              <a:rPr lang="en-US" dirty="0" smtClean="0"/>
              <a:t>Shot noise happen when you have </a:t>
            </a:r>
            <a:r>
              <a:rPr lang="en-US" dirty="0" err="1" smtClean="0"/>
              <a:t>distenict</a:t>
            </a:r>
            <a:r>
              <a:rPr lang="en-US" dirty="0" smtClean="0"/>
              <a:t> transition event of a charge carrier </a:t>
            </a:r>
            <a:endParaRPr lang="en-US" dirty="0"/>
          </a:p>
        </p:txBody>
      </p:sp>
      <p:sp>
        <p:nvSpPr>
          <p:cNvPr id="4" name="Slide Number Placeholder 3"/>
          <p:cNvSpPr>
            <a:spLocks noGrp="1"/>
          </p:cNvSpPr>
          <p:nvPr>
            <p:ph type="sldNum" sz="quarter" idx="10"/>
          </p:nvPr>
        </p:nvSpPr>
        <p:spPr/>
        <p:txBody>
          <a:bodyPr/>
          <a:lstStyle/>
          <a:p>
            <a:fld id="{A1FEB90D-0C69-42B6-B8E4-A7140E1AA830}" type="slidenum">
              <a:rPr lang="en-US" smtClean="0"/>
              <a:t>5</a:t>
            </a:fld>
            <a:endParaRPr lang="en-US"/>
          </a:p>
        </p:txBody>
      </p:sp>
    </p:spTree>
    <p:extLst>
      <p:ext uri="{BB962C8B-B14F-4D97-AF65-F5344CB8AC3E}">
        <p14:creationId xmlns:p14="http://schemas.microsoft.com/office/powerpoint/2010/main" val="891062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smtClean="0">
              <a:solidFill>
                <a:schemeClr val="tx1"/>
              </a:solidFill>
              <a:effectLst/>
              <a:latin typeface="+mn-lt"/>
              <a:ea typeface="+mn-ea"/>
              <a:cs typeface="+mn-cs"/>
              <a:hlinkClick r:id="rId3" tooltip="MOSFET"/>
            </a:endParaRPr>
          </a:p>
        </p:txBody>
      </p:sp>
      <p:sp>
        <p:nvSpPr>
          <p:cNvPr id="4" name="Slide Number Placeholder 3"/>
          <p:cNvSpPr>
            <a:spLocks noGrp="1"/>
          </p:cNvSpPr>
          <p:nvPr>
            <p:ph type="sldNum" sz="quarter" idx="10"/>
          </p:nvPr>
        </p:nvSpPr>
        <p:spPr/>
        <p:txBody>
          <a:bodyPr/>
          <a:lstStyle/>
          <a:p>
            <a:fld id="{A1FEB90D-0C69-42B6-B8E4-A7140E1AA830}" type="slidenum">
              <a:rPr lang="en-US" smtClean="0"/>
              <a:t>6</a:t>
            </a:fld>
            <a:endParaRPr lang="en-US"/>
          </a:p>
        </p:txBody>
      </p:sp>
    </p:spTree>
    <p:extLst>
      <p:ext uri="{BB962C8B-B14F-4D97-AF65-F5344CB8AC3E}">
        <p14:creationId xmlns:p14="http://schemas.microsoft.com/office/powerpoint/2010/main" val="891062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FEB90D-0C69-42B6-B8E4-A7140E1AA830}" type="slidenum">
              <a:rPr lang="en-US" smtClean="0"/>
              <a:t>7</a:t>
            </a:fld>
            <a:endParaRPr lang="en-US"/>
          </a:p>
        </p:txBody>
      </p:sp>
    </p:spTree>
    <p:extLst>
      <p:ext uri="{BB962C8B-B14F-4D97-AF65-F5344CB8AC3E}">
        <p14:creationId xmlns:p14="http://schemas.microsoft.com/office/powerpoint/2010/main" val="1093230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In the carrier number fluctuation theory, the flicker noise is attributed to the random trapping and de-trapping processes of charges in the oxide traps near the Si-SiO</a:t>
            </a:r>
            <a:r>
              <a:rPr lang="en-US" sz="1200" b="0" i="0" kern="1200" baseline="-25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interface. The charge fluctuation results in fluctuation in the channel carrier density, which in turn modulates the drain current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mobility fluctuation theory, on the other hand, the current level increases/decreases as a result of the fluctuation in bulk mobility.</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The number fluctuation model states that the random trapping and </a:t>
            </a:r>
            <a:r>
              <a:rPr lang="en-US" sz="1200" b="0" i="0" u="none" strike="noStrike" kern="1200" baseline="0" dirty="0" err="1" smtClean="0">
                <a:solidFill>
                  <a:schemeClr val="tx1"/>
                </a:solidFill>
                <a:latin typeface="+mn-lt"/>
                <a:ea typeface="+mn-ea"/>
                <a:cs typeface="+mn-cs"/>
              </a:rPr>
              <a:t>detrapping</a:t>
            </a:r>
            <a:r>
              <a:rPr lang="en-US" sz="1200" b="0" i="0" u="none" strike="noStrike" kern="1200" baseline="0" dirty="0" smtClean="0">
                <a:solidFill>
                  <a:schemeClr val="tx1"/>
                </a:solidFill>
                <a:latin typeface="+mn-lt"/>
                <a:ea typeface="+mn-ea"/>
                <a:cs typeface="+mn-cs"/>
              </a:rPr>
              <a:t> processes of charges in the oxide traps near the</a:t>
            </a:r>
          </a:p>
          <a:p>
            <a:r>
              <a:rPr lang="en-US" sz="1200" b="0" i="0" u="none" strike="noStrike" kern="1200" baseline="0" dirty="0" smtClean="0">
                <a:solidFill>
                  <a:schemeClr val="tx1"/>
                </a:solidFill>
                <a:latin typeface="+mn-lt"/>
                <a:ea typeface="+mn-ea"/>
                <a:cs typeface="+mn-cs"/>
              </a:rPr>
              <a:t>dielectric-semiconductor interface results in surface potential fluctuations, which in turn modulates the channel carrier density.</a:t>
            </a:r>
          </a:p>
          <a:p>
            <a:endParaRPr lang="en-US" dirty="0"/>
          </a:p>
        </p:txBody>
      </p:sp>
      <p:sp>
        <p:nvSpPr>
          <p:cNvPr id="4" name="Slide Number Placeholder 3"/>
          <p:cNvSpPr>
            <a:spLocks noGrp="1"/>
          </p:cNvSpPr>
          <p:nvPr>
            <p:ph type="sldNum" sz="quarter" idx="10"/>
          </p:nvPr>
        </p:nvSpPr>
        <p:spPr/>
        <p:txBody>
          <a:bodyPr/>
          <a:lstStyle/>
          <a:p>
            <a:fld id="{A1FEB90D-0C69-42B6-B8E4-A7140E1AA830}" type="slidenum">
              <a:rPr lang="en-US" smtClean="0"/>
              <a:t>8</a:t>
            </a:fld>
            <a:endParaRPr lang="en-US"/>
          </a:p>
        </p:txBody>
      </p:sp>
    </p:spTree>
    <p:extLst>
      <p:ext uri="{BB962C8B-B14F-4D97-AF65-F5344CB8AC3E}">
        <p14:creationId xmlns:p14="http://schemas.microsoft.com/office/powerpoint/2010/main" val="188285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For each individual trap, its communication with the carriers in the channel will induce a small amount of current fluctuation. Such fluctuation will generate a RTS</a:t>
            </a:r>
          </a:p>
          <a:p>
            <a:r>
              <a:rPr lang="en-US" sz="1200" b="0" i="0" u="none" strike="noStrike" kern="1200" baseline="0" dirty="0" smtClean="0">
                <a:solidFill>
                  <a:schemeClr val="tx1"/>
                </a:solidFill>
                <a:latin typeface="+mn-lt"/>
                <a:ea typeface="+mn-ea"/>
                <a:cs typeface="+mn-cs"/>
              </a:rPr>
              <a:t>noise versus time,</a:t>
            </a:r>
            <a:endParaRPr lang="ar-JO"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1FEB90D-0C69-42B6-B8E4-A7140E1AA830}" type="slidenum">
              <a:rPr lang="en-US" smtClean="0"/>
              <a:t>9</a:t>
            </a:fld>
            <a:endParaRPr lang="en-US"/>
          </a:p>
        </p:txBody>
      </p:sp>
    </p:spTree>
    <p:extLst>
      <p:ext uri="{BB962C8B-B14F-4D97-AF65-F5344CB8AC3E}">
        <p14:creationId xmlns:p14="http://schemas.microsoft.com/office/powerpoint/2010/main" val="2086845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FEB90D-0C69-42B6-B8E4-A7140E1AA830}" type="slidenum">
              <a:rPr lang="en-US" smtClean="0"/>
              <a:t>10</a:t>
            </a:fld>
            <a:endParaRPr lang="en-US"/>
          </a:p>
        </p:txBody>
      </p:sp>
    </p:spTree>
    <p:extLst>
      <p:ext uri="{BB962C8B-B14F-4D97-AF65-F5344CB8AC3E}">
        <p14:creationId xmlns:p14="http://schemas.microsoft.com/office/powerpoint/2010/main" val="2926786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The term </a:t>
            </a:r>
            <a:r>
              <a:rPr lang="en-US" sz="1200" b="1" i="0" kern="1200" dirty="0" smtClean="0">
                <a:solidFill>
                  <a:schemeClr val="tx1"/>
                </a:solidFill>
                <a:effectLst/>
                <a:latin typeface="+mn-lt"/>
                <a:ea typeface="+mn-ea"/>
                <a:cs typeface="+mn-cs"/>
              </a:rPr>
              <a:t>high</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κ dielectric</a:t>
            </a:r>
            <a:r>
              <a:rPr lang="en-US" sz="1200" b="0" i="0" kern="1200" dirty="0" smtClean="0">
                <a:solidFill>
                  <a:schemeClr val="tx1"/>
                </a:solidFill>
                <a:effectLst/>
                <a:latin typeface="+mn-lt"/>
                <a:ea typeface="+mn-ea"/>
                <a:cs typeface="+mn-cs"/>
              </a:rPr>
              <a:t> refers to a </a:t>
            </a:r>
            <a:r>
              <a:rPr lang="en-US" sz="1200" b="1" i="0" kern="1200" dirty="0" smtClean="0">
                <a:solidFill>
                  <a:schemeClr val="tx1"/>
                </a:solidFill>
                <a:effectLst/>
                <a:latin typeface="+mn-lt"/>
                <a:ea typeface="+mn-ea"/>
                <a:cs typeface="+mn-cs"/>
              </a:rPr>
              <a:t>material</a:t>
            </a:r>
            <a:r>
              <a:rPr lang="en-US" sz="1200" b="0" i="0" kern="1200" dirty="0" smtClean="0">
                <a:solidFill>
                  <a:schemeClr val="tx1"/>
                </a:solidFill>
                <a:effectLst/>
                <a:latin typeface="+mn-lt"/>
                <a:ea typeface="+mn-ea"/>
                <a:cs typeface="+mn-cs"/>
              </a:rPr>
              <a:t> with a </a:t>
            </a:r>
            <a:r>
              <a:rPr lang="en-US" sz="1200" b="1" i="0" kern="1200" dirty="0" smtClean="0">
                <a:solidFill>
                  <a:schemeClr val="tx1"/>
                </a:solidFill>
                <a:effectLst/>
                <a:latin typeface="+mn-lt"/>
                <a:ea typeface="+mn-ea"/>
                <a:cs typeface="+mn-cs"/>
              </a:rPr>
              <a:t>high dielectric</a:t>
            </a:r>
            <a:r>
              <a:rPr lang="en-US" sz="1200" b="0" i="0" kern="1200" dirty="0" smtClean="0">
                <a:solidFill>
                  <a:schemeClr val="tx1"/>
                </a:solidFill>
                <a:effectLst/>
                <a:latin typeface="+mn-lt"/>
                <a:ea typeface="+mn-ea"/>
                <a:cs typeface="+mn-cs"/>
              </a:rPr>
              <a:t> constant (</a:t>
            </a:r>
            <a:r>
              <a:rPr lang="en-US" sz="1200" b="1" i="0" kern="1200" dirty="0" smtClean="0">
                <a:solidFill>
                  <a:schemeClr val="tx1"/>
                </a:solidFill>
                <a:effectLst/>
                <a:latin typeface="+mn-lt"/>
                <a:ea typeface="+mn-ea"/>
                <a:cs typeface="+mn-cs"/>
              </a:rPr>
              <a:t>κ</a:t>
            </a:r>
            <a:r>
              <a:rPr lang="en-US" sz="1200" b="0" i="0" kern="1200" dirty="0" smtClean="0">
                <a:solidFill>
                  <a:schemeClr val="tx1"/>
                </a:solidFill>
                <a:effectLst/>
                <a:latin typeface="+mn-lt"/>
                <a:ea typeface="+mn-ea"/>
                <a:cs typeface="+mn-cs"/>
              </a:rPr>
              <a:t>, kappa), as compared to silicon dioxide. </a:t>
            </a:r>
            <a:r>
              <a:rPr lang="en-US" sz="1200" b="1" i="0" kern="1200" dirty="0" smtClean="0">
                <a:solidFill>
                  <a:schemeClr val="tx1"/>
                </a:solidFill>
                <a:effectLst/>
                <a:latin typeface="+mn-lt"/>
                <a:ea typeface="+mn-ea"/>
                <a:cs typeface="+mn-cs"/>
              </a:rPr>
              <a:t>High</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κ dielectrics</a:t>
            </a:r>
            <a:r>
              <a:rPr lang="en-US" sz="1200" b="0" i="0" kern="1200" dirty="0" smtClean="0">
                <a:solidFill>
                  <a:schemeClr val="tx1"/>
                </a:solidFill>
                <a:effectLst/>
                <a:latin typeface="+mn-lt"/>
                <a:ea typeface="+mn-ea"/>
                <a:cs typeface="+mn-cs"/>
              </a:rPr>
              <a:t> are used in semiconductor manufacturing processes where they are usually used to replace a silicon dioxide gate </a:t>
            </a:r>
            <a:r>
              <a:rPr lang="en-US" sz="1200" b="1" i="0" kern="1200" dirty="0" smtClean="0">
                <a:solidFill>
                  <a:schemeClr val="tx1"/>
                </a:solidFill>
                <a:effectLst/>
                <a:latin typeface="+mn-lt"/>
                <a:ea typeface="+mn-ea"/>
                <a:cs typeface="+mn-cs"/>
              </a:rPr>
              <a:t>dielectric</a:t>
            </a:r>
            <a:r>
              <a:rPr lang="en-US" sz="1200" b="0" i="0" kern="1200" dirty="0" smtClean="0">
                <a:solidFill>
                  <a:schemeClr val="tx1"/>
                </a:solidFill>
                <a:effectLst/>
                <a:latin typeface="+mn-lt"/>
                <a:ea typeface="+mn-ea"/>
                <a:cs typeface="+mn-cs"/>
              </a:rPr>
              <a:t> or another </a:t>
            </a:r>
            <a:r>
              <a:rPr lang="en-US" sz="1200" b="1" i="0" kern="1200" dirty="0" smtClean="0">
                <a:solidFill>
                  <a:schemeClr val="tx1"/>
                </a:solidFill>
                <a:effectLst/>
                <a:latin typeface="+mn-lt"/>
                <a:ea typeface="+mn-ea"/>
                <a:cs typeface="+mn-cs"/>
              </a:rPr>
              <a:t>dielectric</a:t>
            </a:r>
            <a:r>
              <a:rPr lang="en-US" sz="1200" b="0" i="0" kern="1200" dirty="0" smtClean="0">
                <a:solidFill>
                  <a:schemeClr val="tx1"/>
                </a:solidFill>
                <a:effectLst/>
                <a:latin typeface="+mn-lt"/>
                <a:ea typeface="+mn-ea"/>
                <a:cs typeface="+mn-cs"/>
              </a:rPr>
              <a:t> layer of a device</a:t>
            </a:r>
            <a:endParaRPr lang="en-US" dirty="0"/>
          </a:p>
        </p:txBody>
      </p:sp>
      <p:sp>
        <p:nvSpPr>
          <p:cNvPr id="4" name="Slide Number Placeholder 3"/>
          <p:cNvSpPr>
            <a:spLocks noGrp="1"/>
          </p:cNvSpPr>
          <p:nvPr>
            <p:ph type="sldNum" sz="quarter" idx="10"/>
          </p:nvPr>
        </p:nvSpPr>
        <p:spPr/>
        <p:txBody>
          <a:bodyPr/>
          <a:lstStyle/>
          <a:p>
            <a:fld id="{A1FEB90D-0C69-42B6-B8E4-A7140E1AA830}" type="slidenum">
              <a:rPr lang="en-US" smtClean="0"/>
              <a:t>11</a:t>
            </a:fld>
            <a:endParaRPr lang="en-US"/>
          </a:p>
        </p:txBody>
      </p:sp>
    </p:spTree>
    <p:extLst>
      <p:ext uri="{BB962C8B-B14F-4D97-AF65-F5344CB8AC3E}">
        <p14:creationId xmlns:p14="http://schemas.microsoft.com/office/powerpoint/2010/main" val="2655873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9153EAB-12B4-4154-B2E4-4537892DBD32}"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0D8F8-902E-48BD-9430-C0C7DBBE8630}" type="slidenum">
              <a:rPr lang="en-US" smtClean="0"/>
              <a:t>‹#›</a:t>
            </a:fld>
            <a:endParaRPr lang="en-US"/>
          </a:p>
        </p:txBody>
      </p:sp>
    </p:spTree>
    <p:extLst>
      <p:ext uri="{BB962C8B-B14F-4D97-AF65-F5344CB8AC3E}">
        <p14:creationId xmlns:p14="http://schemas.microsoft.com/office/powerpoint/2010/main" val="426960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153EAB-12B4-4154-B2E4-4537892DBD32}"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0D8F8-902E-48BD-9430-C0C7DBBE8630}" type="slidenum">
              <a:rPr lang="en-US" smtClean="0"/>
              <a:t>‹#›</a:t>
            </a:fld>
            <a:endParaRPr lang="en-US"/>
          </a:p>
        </p:txBody>
      </p:sp>
    </p:spTree>
    <p:extLst>
      <p:ext uri="{BB962C8B-B14F-4D97-AF65-F5344CB8AC3E}">
        <p14:creationId xmlns:p14="http://schemas.microsoft.com/office/powerpoint/2010/main" val="3975855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153EAB-12B4-4154-B2E4-4537892DBD32}"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0D8F8-902E-48BD-9430-C0C7DBBE8630}" type="slidenum">
              <a:rPr lang="en-US" smtClean="0"/>
              <a:t>‹#›</a:t>
            </a:fld>
            <a:endParaRPr lang="en-US"/>
          </a:p>
        </p:txBody>
      </p:sp>
    </p:spTree>
    <p:extLst>
      <p:ext uri="{BB962C8B-B14F-4D97-AF65-F5344CB8AC3E}">
        <p14:creationId xmlns:p14="http://schemas.microsoft.com/office/powerpoint/2010/main" val="2806501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153EAB-12B4-4154-B2E4-4537892DBD32}"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0D8F8-902E-48BD-9430-C0C7DBBE8630}" type="slidenum">
              <a:rPr lang="en-US" smtClean="0"/>
              <a:t>‹#›</a:t>
            </a:fld>
            <a:endParaRPr lang="en-US"/>
          </a:p>
        </p:txBody>
      </p:sp>
    </p:spTree>
    <p:extLst>
      <p:ext uri="{BB962C8B-B14F-4D97-AF65-F5344CB8AC3E}">
        <p14:creationId xmlns:p14="http://schemas.microsoft.com/office/powerpoint/2010/main" val="246794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153EAB-12B4-4154-B2E4-4537892DBD32}"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0D8F8-902E-48BD-9430-C0C7DBBE8630}" type="slidenum">
              <a:rPr lang="en-US" smtClean="0"/>
              <a:t>‹#›</a:t>
            </a:fld>
            <a:endParaRPr lang="en-US"/>
          </a:p>
        </p:txBody>
      </p:sp>
    </p:spTree>
    <p:extLst>
      <p:ext uri="{BB962C8B-B14F-4D97-AF65-F5344CB8AC3E}">
        <p14:creationId xmlns:p14="http://schemas.microsoft.com/office/powerpoint/2010/main" val="340840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9153EAB-12B4-4154-B2E4-4537892DBD32}"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0D8F8-902E-48BD-9430-C0C7DBBE8630}" type="slidenum">
              <a:rPr lang="en-US" smtClean="0"/>
              <a:t>‹#›</a:t>
            </a:fld>
            <a:endParaRPr lang="en-US"/>
          </a:p>
        </p:txBody>
      </p:sp>
    </p:spTree>
    <p:extLst>
      <p:ext uri="{BB962C8B-B14F-4D97-AF65-F5344CB8AC3E}">
        <p14:creationId xmlns:p14="http://schemas.microsoft.com/office/powerpoint/2010/main" val="559741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9153EAB-12B4-4154-B2E4-4537892DBD32}" type="datetimeFigureOut">
              <a:rPr lang="en-US" smtClean="0"/>
              <a:t>6/15/2020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70D8F8-902E-48BD-9430-C0C7DBBE8630}" type="slidenum">
              <a:rPr lang="en-US" smtClean="0"/>
              <a:t>‹#›</a:t>
            </a:fld>
            <a:endParaRPr lang="en-US"/>
          </a:p>
        </p:txBody>
      </p:sp>
    </p:spTree>
    <p:extLst>
      <p:ext uri="{BB962C8B-B14F-4D97-AF65-F5344CB8AC3E}">
        <p14:creationId xmlns:p14="http://schemas.microsoft.com/office/powerpoint/2010/main" val="4112288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9153EAB-12B4-4154-B2E4-4537892DBD32}" type="datetimeFigureOut">
              <a:rPr lang="en-US" smtClean="0"/>
              <a:t>6/15/2020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70D8F8-902E-48BD-9430-C0C7DBBE8630}" type="slidenum">
              <a:rPr lang="en-US" smtClean="0"/>
              <a:t>‹#›</a:t>
            </a:fld>
            <a:endParaRPr lang="en-US"/>
          </a:p>
        </p:txBody>
      </p:sp>
    </p:spTree>
    <p:extLst>
      <p:ext uri="{BB962C8B-B14F-4D97-AF65-F5344CB8AC3E}">
        <p14:creationId xmlns:p14="http://schemas.microsoft.com/office/powerpoint/2010/main" val="357083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53EAB-12B4-4154-B2E4-4537892DBD32}" type="datetimeFigureOut">
              <a:rPr lang="en-US" smtClean="0"/>
              <a:t>6/15/2020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70D8F8-902E-48BD-9430-C0C7DBBE8630}" type="slidenum">
              <a:rPr lang="en-US" smtClean="0"/>
              <a:t>‹#›</a:t>
            </a:fld>
            <a:endParaRPr lang="en-US"/>
          </a:p>
        </p:txBody>
      </p:sp>
    </p:spTree>
    <p:extLst>
      <p:ext uri="{BB962C8B-B14F-4D97-AF65-F5344CB8AC3E}">
        <p14:creationId xmlns:p14="http://schemas.microsoft.com/office/powerpoint/2010/main" val="3393913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153EAB-12B4-4154-B2E4-4537892DBD32}"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0D8F8-902E-48BD-9430-C0C7DBBE8630}" type="slidenum">
              <a:rPr lang="en-US" smtClean="0"/>
              <a:t>‹#›</a:t>
            </a:fld>
            <a:endParaRPr lang="en-US"/>
          </a:p>
        </p:txBody>
      </p:sp>
    </p:spTree>
    <p:extLst>
      <p:ext uri="{BB962C8B-B14F-4D97-AF65-F5344CB8AC3E}">
        <p14:creationId xmlns:p14="http://schemas.microsoft.com/office/powerpoint/2010/main" val="2806392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153EAB-12B4-4154-B2E4-4537892DBD32}"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0D8F8-902E-48BD-9430-C0C7DBBE8630}" type="slidenum">
              <a:rPr lang="en-US" smtClean="0"/>
              <a:t>‹#›</a:t>
            </a:fld>
            <a:endParaRPr lang="en-US"/>
          </a:p>
        </p:txBody>
      </p:sp>
    </p:spTree>
    <p:extLst>
      <p:ext uri="{BB962C8B-B14F-4D97-AF65-F5344CB8AC3E}">
        <p14:creationId xmlns:p14="http://schemas.microsoft.com/office/powerpoint/2010/main" val="3062088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153EAB-12B4-4154-B2E4-4537892DBD32}" type="datetimeFigureOut">
              <a:rPr lang="en-US" smtClean="0"/>
              <a:t>6/15/2020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70D8F8-902E-48BD-9430-C0C7DBBE8630}" type="slidenum">
              <a:rPr lang="en-US" smtClean="0"/>
              <a:t>‹#›</a:t>
            </a:fld>
            <a:endParaRPr lang="en-US"/>
          </a:p>
        </p:txBody>
      </p:sp>
    </p:spTree>
    <p:extLst>
      <p:ext uri="{BB962C8B-B14F-4D97-AF65-F5344CB8AC3E}">
        <p14:creationId xmlns:p14="http://schemas.microsoft.com/office/powerpoint/2010/main" val="3971404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www.sciencedirect.com/topics/engineering/gate-dielectric" TargetMode="External"/><Relationship Id="rId4" Type="http://schemas.openxmlformats.org/officeDocument/2006/relationships/hyperlink" Target="https://www.sciencedirect.com/topics/computer-science/unsolved-proble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0" y="1692729"/>
            <a:ext cx="6400800" cy="1752600"/>
          </a:xfrm>
        </p:spPr>
        <p:txBody>
          <a:bodyPr>
            <a:normAutofit/>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Paper summarization &amp; simulation of</a:t>
            </a:r>
          </a:p>
          <a:p>
            <a:r>
              <a:rPr lang="en-US" sz="2000" dirty="0">
                <a:ln w="18415" cmpd="sng">
                  <a:solidFill>
                    <a:srgbClr val="FFFFFF"/>
                  </a:solidFill>
                  <a:prstDash val="solid"/>
                </a:ln>
                <a:solidFill>
                  <a:srgbClr val="FFFFFF"/>
                </a:solidFill>
                <a:effectLst>
                  <a:glow rad="63500">
                    <a:schemeClr val="accent1">
                      <a:satMod val="175000"/>
                      <a:alpha val="40000"/>
                    </a:schemeClr>
                  </a:glow>
                  <a:outerShdw blurRad="63500" dir="3600000" algn="tl" rotWithShape="0">
                    <a:srgbClr val="000000">
                      <a:alpha val="70000"/>
                    </a:srgbClr>
                  </a:outerShdw>
                </a:effectLst>
              </a:rPr>
              <a:t>Characterization and Modeling of Low Frequency Noise and</a:t>
            </a:r>
          </a:p>
          <a:p>
            <a:r>
              <a:rPr lang="en-US" sz="2000" dirty="0">
                <a:ln w="18415" cmpd="sng">
                  <a:solidFill>
                    <a:srgbClr val="FFFFFF"/>
                  </a:solidFill>
                  <a:prstDash val="solid"/>
                </a:ln>
                <a:solidFill>
                  <a:srgbClr val="FFFFFF"/>
                </a:solidFill>
                <a:effectLst>
                  <a:glow rad="63500">
                    <a:schemeClr val="accent1">
                      <a:satMod val="175000"/>
                      <a:alpha val="40000"/>
                    </a:schemeClr>
                  </a:glow>
                  <a:outerShdw blurRad="63500" dir="3600000" algn="tl" rotWithShape="0">
                    <a:srgbClr val="000000">
                      <a:alpha val="70000"/>
                    </a:srgbClr>
                  </a:outerShdw>
                </a:effectLst>
              </a:rPr>
              <a:t>Dielectric Traps in Scaled MOSFET Devices</a:t>
            </a:r>
          </a:p>
        </p:txBody>
      </p:sp>
      <p:sp>
        <p:nvSpPr>
          <p:cNvPr id="5" name="TextBox 4"/>
          <p:cNvSpPr txBox="1"/>
          <p:nvPr/>
        </p:nvSpPr>
        <p:spPr>
          <a:xfrm>
            <a:off x="375557" y="5016787"/>
            <a:ext cx="5257800" cy="584775"/>
          </a:xfrm>
          <a:prstGeom prst="rect">
            <a:avLst/>
          </a:prstGeom>
          <a:noFill/>
        </p:spPr>
        <p:txBody>
          <a:bodyPr wrap="square" rtlCol="0">
            <a:spAutoFit/>
          </a:bodyPr>
          <a:lstStyle/>
          <a:p>
            <a:r>
              <a:rPr lang="en-US" sz="3200" b="1" spc="50" dirty="0" err="1"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Seham</a:t>
            </a:r>
            <a:r>
              <a:rPr lang="en-US" sz="3200" b="1" spc="5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r>
              <a:rPr lang="en-US" sz="3200" b="1" spc="5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Nasr</a:t>
            </a:r>
            <a:endParaRPr lang="en-US" sz="32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2772888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47" y="0"/>
            <a:ext cx="165394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1143000" y="38100"/>
            <a:ext cx="8229600" cy="1143000"/>
          </a:xfrm>
        </p:spPr>
        <p:txBody>
          <a:bodyPr/>
          <a:lstStyle/>
          <a:p>
            <a:r>
              <a:rPr lang="en-US" b="1" dirty="0" smtClean="0">
                <a:ln w="10541" cmpd="sng">
                  <a:solidFill>
                    <a:schemeClr val="tx2"/>
                  </a:solidFill>
                  <a:prstDash val="solid"/>
                </a:ln>
                <a:solidFill>
                  <a:schemeClr val="tx2"/>
                </a:solidFill>
                <a:effectLst>
                  <a:glow rad="63500">
                    <a:schemeClr val="accent1">
                      <a:satMod val="175000"/>
                      <a:alpha val="40000"/>
                    </a:schemeClr>
                  </a:glow>
                </a:effectLst>
              </a:rPr>
              <a:t>Cont.    </a:t>
            </a:r>
            <a:endParaRPr lang="en-US" dirty="0"/>
          </a:p>
        </p:txBody>
      </p:sp>
      <p:sp>
        <p:nvSpPr>
          <p:cNvPr id="4" name="Rectangle 3"/>
          <p:cNvSpPr/>
          <p:nvPr/>
        </p:nvSpPr>
        <p:spPr>
          <a:xfrm>
            <a:off x="2057400" y="2209800"/>
            <a:ext cx="6096000" cy="1477328"/>
          </a:xfrm>
          <a:prstGeom prst="rect">
            <a:avLst/>
          </a:prstGeom>
        </p:spPr>
        <p:txBody>
          <a:bodyPr wrap="square">
            <a:spAutoFit/>
          </a:bodyPr>
          <a:lstStyle/>
          <a:p>
            <a:r>
              <a:rPr lang="en-US" dirty="0"/>
              <a:t>In order to minimize the device 1/f noise, an understanding of the noise mechanisms, the underlying physics and the location of the sources is necessary. Still today, after several decades of debate, the exact origin of the 1/f noise is in many aspects an open question. </a:t>
            </a:r>
          </a:p>
        </p:txBody>
      </p:sp>
      <p:sp>
        <p:nvSpPr>
          <p:cNvPr id="6" name="Rectangle 5"/>
          <p:cNvSpPr/>
          <p:nvPr/>
        </p:nvSpPr>
        <p:spPr>
          <a:xfrm>
            <a:off x="2057400" y="3962400"/>
            <a:ext cx="6019800" cy="2031325"/>
          </a:xfrm>
          <a:prstGeom prst="rect">
            <a:avLst/>
          </a:prstGeom>
        </p:spPr>
        <p:txBody>
          <a:bodyPr wrap="square">
            <a:spAutoFit/>
          </a:bodyPr>
          <a:lstStyle/>
          <a:p>
            <a:r>
              <a:rPr lang="en-US" b="1" dirty="0"/>
              <a:t>Power Spectral Density</a:t>
            </a:r>
            <a:r>
              <a:rPr lang="en-US" dirty="0"/>
              <a:t> (PSD) is the measure of signal's </a:t>
            </a:r>
            <a:r>
              <a:rPr lang="en-US" b="1" dirty="0"/>
              <a:t>power</a:t>
            </a:r>
            <a:r>
              <a:rPr lang="en-US" dirty="0"/>
              <a:t> content versus frequency. A PSD is typically used to characterize broadband random signals. </a:t>
            </a:r>
          </a:p>
          <a:p>
            <a:endParaRPr lang="en-US" dirty="0" smtClean="0"/>
          </a:p>
          <a:p>
            <a:r>
              <a:rPr lang="en-US" dirty="0" smtClean="0"/>
              <a:t>The study of RTS has demonstrated the possible microscopic origin of low-frequency (1/f) noise in these devices, and has provided new insight into the nature of defects at an interface.</a:t>
            </a:r>
            <a:endParaRPr lang="en-US" dirty="0"/>
          </a:p>
        </p:txBody>
      </p:sp>
    </p:spTree>
    <p:extLst>
      <p:ext uri="{BB962C8B-B14F-4D97-AF65-F5344CB8AC3E}">
        <p14:creationId xmlns:p14="http://schemas.microsoft.com/office/powerpoint/2010/main" val="6849120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47" y="0"/>
            <a:ext cx="165394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990600" y="0"/>
            <a:ext cx="8229600" cy="1143000"/>
          </a:xfrm>
        </p:spPr>
        <p:txBody>
          <a:bodyPr>
            <a:noAutofit/>
          </a:bodyPr>
          <a:lstStyle/>
          <a:p>
            <a:r>
              <a:rPr lang="en-US" sz="2800" b="1" dirty="0" smtClean="0">
                <a:ln w="10541" cmpd="sng">
                  <a:solidFill>
                    <a:schemeClr val="tx2"/>
                  </a:solidFill>
                  <a:prstDash val="solid"/>
                </a:ln>
                <a:solidFill>
                  <a:schemeClr val="tx2"/>
                </a:solidFill>
                <a:effectLst>
                  <a:glow rad="63500">
                    <a:schemeClr val="accent1">
                      <a:satMod val="175000"/>
                      <a:alpha val="40000"/>
                    </a:schemeClr>
                  </a:glow>
                </a:effectLst>
              </a:rPr>
              <a:t>Low </a:t>
            </a:r>
            <a:r>
              <a:rPr lang="en-US" sz="2800" b="1" dirty="0">
                <a:ln w="10541" cmpd="sng">
                  <a:solidFill>
                    <a:schemeClr val="tx2"/>
                  </a:solidFill>
                  <a:prstDash val="solid"/>
                </a:ln>
                <a:solidFill>
                  <a:schemeClr val="tx2"/>
                </a:solidFill>
                <a:effectLst>
                  <a:glow rad="63500">
                    <a:schemeClr val="accent1">
                      <a:satMod val="175000"/>
                      <a:alpha val="40000"/>
                    </a:schemeClr>
                  </a:glow>
                </a:effectLst>
              </a:rPr>
              <a:t>Frequency Noise in Scaled CMOS Devices</a:t>
            </a:r>
          </a:p>
        </p:txBody>
      </p:sp>
      <p:sp>
        <p:nvSpPr>
          <p:cNvPr id="2" name="Rectangle 1"/>
          <p:cNvSpPr/>
          <p:nvPr/>
        </p:nvSpPr>
        <p:spPr>
          <a:xfrm>
            <a:off x="1600200" y="990600"/>
            <a:ext cx="7315200" cy="4801314"/>
          </a:xfrm>
          <a:prstGeom prst="rect">
            <a:avLst/>
          </a:prstGeom>
        </p:spPr>
        <p:txBody>
          <a:bodyPr wrap="square">
            <a:spAutoFit/>
          </a:bodyPr>
          <a:lstStyle/>
          <a:p>
            <a:r>
              <a:rPr lang="en-US" dirty="0"/>
              <a:t>The incorporation of high-K dielectrics into MOSFET overcomes the issue of </a:t>
            </a:r>
            <a:r>
              <a:rPr lang="en-US" dirty="0" smtClean="0"/>
              <a:t>gate leakage </a:t>
            </a:r>
            <a:r>
              <a:rPr lang="en-US" dirty="0"/>
              <a:t>current; however, the process gives rise to other issues such as an </a:t>
            </a:r>
            <a:r>
              <a:rPr lang="en-US" dirty="0" smtClean="0"/>
              <a:t>observed increase </a:t>
            </a:r>
            <a:r>
              <a:rPr lang="en-US" dirty="0"/>
              <a:t>in the trap density at the silicon interface, which resulted in one or two </a:t>
            </a:r>
            <a:r>
              <a:rPr lang="en-US" dirty="0" smtClean="0"/>
              <a:t>orders of </a:t>
            </a:r>
            <a:r>
              <a:rPr lang="en-US" dirty="0"/>
              <a:t>magnitude increase in the observed 1/f noise than its SiO2 </a:t>
            </a:r>
            <a:r>
              <a:rPr lang="en-US" dirty="0" smtClean="0"/>
              <a:t>counterpart.</a:t>
            </a:r>
          </a:p>
          <a:p>
            <a:endParaRPr lang="en-US" dirty="0"/>
          </a:p>
          <a:p>
            <a:r>
              <a:rPr lang="en-US" dirty="0"/>
              <a:t>In the scaled devices where the vertical electric field is raised, the surface </a:t>
            </a:r>
            <a:r>
              <a:rPr lang="en-US" dirty="0" smtClean="0"/>
              <a:t>roughness scattering </a:t>
            </a:r>
            <a:r>
              <a:rPr lang="en-US" dirty="0"/>
              <a:t>has become significant in determining the carrier mobility. The </a:t>
            </a:r>
            <a:r>
              <a:rPr lang="en-US" dirty="0" smtClean="0"/>
              <a:t>fluctuation of </a:t>
            </a:r>
            <a:r>
              <a:rPr lang="en-US" dirty="0"/>
              <a:t>surface roughness scattering should be taken into account into the 1/f noise </a:t>
            </a:r>
            <a:r>
              <a:rPr lang="en-US" dirty="0" smtClean="0"/>
              <a:t>modeling where </a:t>
            </a:r>
            <a:r>
              <a:rPr lang="en-US" dirty="0"/>
              <a:t>the fluctuation in the carrier density perturbs the surface field and </a:t>
            </a:r>
            <a:r>
              <a:rPr lang="en-US" dirty="0" smtClean="0"/>
              <a:t>leads to </a:t>
            </a:r>
            <a:r>
              <a:rPr lang="en-US" dirty="0"/>
              <a:t>fluctuation in the channel current, i.e., drain current noise</a:t>
            </a:r>
            <a:r>
              <a:rPr lang="en-US" dirty="0" smtClean="0"/>
              <a:t>.</a:t>
            </a:r>
          </a:p>
          <a:p>
            <a:endParaRPr lang="en-US" dirty="0"/>
          </a:p>
          <a:p>
            <a:r>
              <a:rPr lang="en-US" dirty="0"/>
              <a:t>In addition to 1/f noise, RTS noise has become more important than before. As </a:t>
            </a:r>
            <a:r>
              <a:rPr lang="en-US" dirty="0" smtClean="0"/>
              <a:t>the device </a:t>
            </a:r>
            <a:r>
              <a:rPr lang="en-US" dirty="0"/>
              <a:t>area keeps decreasing, the number of detected traps is smaller thus make </a:t>
            </a:r>
            <a:r>
              <a:rPr lang="en-US" dirty="0" smtClean="0"/>
              <a:t>RTS noise </a:t>
            </a:r>
            <a:r>
              <a:rPr lang="en-US" dirty="0"/>
              <a:t>more apparent than devices with larger areas</a:t>
            </a:r>
            <a:r>
              <a:rPr lang="en-US" dirty="0" smtClean="0"/>
              <a:t>.</a:t>
            </a:r>
          </a:p>
          <a:p>
            <a:endParaRPr lang="en-US" dirty="0" smtClean="0"/>
          </a:p>
        </p:txBody>
      </p:sp>
    </p:spTree>
    <p:extLst>
      <p:ext uri="{BB962C8B-B14F-4D97-AF65-F5344CB8AC3E}">
        <p14:creationId xmlns:p14="http://schemas.microsoft.com/office/powerpoint/2010/main" val="6849120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47" y="0"/>
            <a:ext cx="165394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129947" y="-28977"/>
            <a:ext cx="8229600" cy="1143000"/>
          </a:xfrm>
        </p:spPr>
        <p:txBody>
          <a:bodyPr/>
          <a:lstStyle/>
          <a:p>
            <a:r>
              <a:rPr lang="en-US" b="1" dirty="0" smtClean="0">
                <a:ln w="10541" cmpd="sng">
                  <a:solidFill>
                    <a:schemeClr val="tx2"/>
                  </a:solidFill>
                  <a:prstDash val="solid"/>
                </a:ln>
                <a:solidFill>
                  <a:schemeClr val="tx2"/>
                </a:solidFill>
                <a:effectLst>
                  <a:glow rad="63500">
                    <a:schemeClr val="accent1">
                      <a:satMod val="175000"/>
                      <a:alpha val="40000"/>
                    </a:schemeClr>
                  </a:glow>
                </a:effectLst>
              </a:rPr>
              <a:t>Problem statement  </a:t>
            </a:r>
            <a:endParaRPr lang="en-US" dirty="0"/>
          </a:p>
        </p:txBody>
      </p:sp>
      <p:sp>
        <p:nvSpPr>
          <p:cNvPr id="2" name="Rectangle 1"/>
          <p:cNvSpPr/>
          <p:nvPr/>
        </p:nvSpPr>
        <p:spPr>
          <a:xfrm>
            <a:off x="1752600" y="1219200"/>
            <a:ext cx="7086600" cy="2585323"/>
          </a:xfrm>
          <a:prstGeom prst="rect">
            <a:avLst/>
          </a:prstGeom>
        </p:spPr>
        <p:txBody>
          <a:bodyPr wrap="square">
            <a:spAutoFit/>
          </a:bodyPr>
          <a:lstStyle/>
          <a:p>
            <a:r>
              <a:rPr lang="en-US" dirty="0"/>
              <a:t>A wide variety of novel complementary-metal-oxide-semiconductor (CMOS) devices that are strong contenders for future high-speed and low-noise RF circuits have been evaluated by means of static electrical measurements and low-frequency noise characterizations. Materials with a high dielectric constant (high-k) is necessary to replace the conventional SiO2 as gate dielectrics in the future in order to maintain a low leakage current at the same time as the capacitance of the gate dielectrics is scaled up. </a:t>
            </a:r>
            <a:r>
              <a:rPr lang="en-US" dirty="0" smtClean="0"/>
              <a:t>At the same time new challenges appear such as flicker noise and RTS noise which are higher in the MOS technology. </a:t>
            </a:r>
            <a:endParaRPr lang="en-US" dirty="0"/>
          </a:p>
        </p:txBody>
      </p:sp>
    </p:spTree>
    <p:extLst>
      <p:ext uri="{BB962C8B-B14F-4D97-AF65-F5344CB8AC3E}">
        <p14:creationId xmlns:p14="http://schemas.microsoft.com/office/powerpoint/2010/main" val="6849120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47" y="0"/>
            <a:ext cx="165394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1143000" y="38100"/>
            <a:ext cx="8229600" cy="1143000"/>
          </a:xfrm>
        </p:spPr>
        <p:txBody>
          <a:bodyPr>
            <a:normAutofit fontScale="90000"/>
          </a:bodyPr>
          <a:lstStyle/>
          <a:p>
            <a:r>
              <a:rPr lang="en-US" b="1" dirty="0" smtClean="0">
                <a:ln w="10541" cmpd="sng">
                  <a:solidFill>
                    <a:schemeClr val="tx2"/>
                  </a:solidFill>
                  <a:prstDash val="solid"/>
                </a:ln>
                <a:solidFill>
                  <a:schemeClr val="tx2"/>
                </a:solidFill>
                <a:effectLst>
                  <a:glow rad="63500">
                    <a:schemeClr val="accent1">
                      <a:satMod val="175000"/>
                      <a:alpha val="40000"/>
                    </a:schemeClr>
                  </a:glow>
                </a:effectLst>
              </a:rPr>
              <a:t>                   Scope </a:t>
            </a:r>
            <a:r>
              <a:rPr lang="en-US" b="1" dirty="0">
                <a:ln w="10541" cmpd="sng">
                  <a:solidFill>
                    <a:schemeClr val="tx2"/>
                  </a:solidFill>
                  <a:prstDash val="solid"/>
                </a:ln>
                <a:solidFill>
                  <a:schemeClr val="tx2"/>
                </a:solidFill>
                <a:effectLst>
                  <a:glow rad="63500">
                    <a:schemeClr val="accent1">
                      <a:satMod val="175000"/>
                      <a:alpha val="40000"/>
                    </a:schemeClr>
                  </a:glow>
                </a:effectLst>
              </a:rPr>
              <a:t>of this research</a:t>
            </a:r>
            <a:r>
              <a:rPr lang="en-US" b="1" dirty="0" smtClean="0"/>
              <a:t/>
            </a:r>
            <a:br>
              <a:rPr lang="en-US" b="1" dirty="0" smtClean="0"/>
            </a:br>
            <a:r>
              <a:rPr lang="en-US" b="1" dirty="0" smtClean="0">
                <a:ln w="10541" cmpd="sng">
                  <a:solidFill>
                    <a:schemeClr val="tx2"/>
                  </a:solidFill>
                  <a:prstDash val="solid"/>
                </a:ln>
                <a:solidFill>
                  <a:schemeClr val="tx2"/>
                </a:solidFill>
                <a:effectLst>
                  <a:glow rad="63500">
                    <a:schemeClr val="accent1">
                      <a:satMod val="175000"/>
                      <a:alpha val="40000"/>
                    </a:schemeClr>
                  </a:glow>
                </a:effectLst>
              </a:rPr>
              <a:t> </a:t>
            </a:r>
            <a:endParaRPr lang="en-US" dirty="0"/>
          </a:p>
        </p:txBody>
      </p:sp>
      <p:sp>
        <p:nvSpPr>
          <p:cNvPr id="2" name="Rectangle 1"/>
          <p:cNvSpPr/>
          <p:nvPr/>
        </p:nvSpPr>
        <p:spPr>
          <a:xfrm>
            <a:off x="1540098" y="838200"/>
            <a:ext cx="7222901" cy="3970318"/>
          </a:xfrm>
          <a:prstGeom prst="rect">
            <a:avLst/>
          </a:prstGeom>
        </p:spPr>
        <p:txBody>
          <a:bodyPr wrap="square">
            <a:spAutoFit/>
          </a:bodyPr>
          <a:lstStyle/>
          <a:p>
            <a:pPr marL="285750" indent="-285750">
              <a:buFont typeface="Arial" pitchFamily="34" charset="0"/>
              <a:buChar char="•"/>
            </a:pPr>
            <a:r>
              <a:rPr lang="en-US" dirty="0" smtClean="0"/>
              <a:t>This </a:t>
            </a:r>
            <a:r>
              <a:rPr lang="en-US" dirty="0"/>
              <a:t>dissertation focuses on the trapping effects of </a:t>
            </a:r>
            <a:r>
              <a:rPr lang="en-US" dirty="0" err="1"/>
              <a:t>nanoscaled</a:t>
            </a:r>
            <a:r>
              <a:rPr lang="en-US" dirty="0"/>
              <a:t> CMOS devices </a:t>
            </a:r>
            <a:r>
              <a:rPr lang="en-US" dirty="0" smtClean="0"/>
              <a:t>with high-K </a:t>
            </a:r>
            <a:r>
              <a:rPr lang="en-US" dirty="0"/>
              <a:t>and high-quality </a:t>
            </a:r>
            <a:r>
              <a:rPr lang="en-US" dirty="0" err="1"/>
              <a:t>SiON</a:t>
            </a:r>
            <a:r>
              <a:rPr lang="en-US" dirty="0"/>
              <a:t> </a:t>
            </a:r>
            <a:r>
              <a:rPr lang="en-US" dirty="0" smtClean="0"/>
              <a:t>dielectrics</a:t>
            </a:r>
          </a:p>
          <a:p>
            <a:pPr marL="285750" indent="-285750">
              <a:buFont typeface="Arial" pitchFamily="34" charset="0"/>
              <a:buChar char="•"/>
            </a:pPr>
            <a:r>
              <a:rPr lang="en-US" dirty="0" smtClean="0"/>
              <a:t>Flicker noise mechanism in scaled devices is investigated</a:t>
            </a:r>
          </a:p>
          <a:p>
            <a:pPr marL="285750" indent="-285750">
              <a:buFont typeface="Arial" pitchFamily="34" charset="0"/>
              <a:buChar char="•"/>
            </a:pPr>
            <a:r>
              <a:rPr lang="en-US" dirty="0" smtClean="0"/>
              <a:t>They compared the performance  and the physical properties of both N and P type   </a:t>
            </a:r>
          </a:p>
          <a:p>
            <a:pPr marL="285750" indent="-285750">
              <a:buFont typeface="Arial" pitchFamily="34" charset="0"/>
              <a:buChar char="•"/>
            </a:pPr>
            <a:r>
              <a:rPr lang="en-US" dirty="0" smtClean="0"/>
              <a:t>This </a:t>
            </a:r>
            <a:r>
              <a:rPr lang="en-US" dirty="0"/>
              <a:t>dissertation </a:t>
            </a:r>
            <a:r>
              <a:rPr lang="en-US" dirty="0" smtClean="0"/>
              <a:t>also includes </a:t>
            </a:r>
            <a:r>
              <a:rPr lang="en-US" dirty="0"/>
              <a:t>the device study of channel carbon ion </a:t>
            </a:r>
            <a:r>
              <a:rPr lang="en-US" dirty="0" smtClean="0"/>
              <a:t>implantation </a:t>
            </a:r>
            <a:r>
              <a:rPr lang="en-US" dirty="0"/>
              <a:t>in </a:t>
            </a:r>
            <a:r>
              <a:rPr lang="en-US" dirty="0" err="1"/>
              <a:t>nanoscaled</a:t>
            </a:r>
            <a:r>
              <a:rPr lang="en-US" dirty="0"/>
              <a:t> </a:t>
            </a:r>
            <a:r>
              <a:rPr lang="en-US" dirty="0" smtClean="0"/>
              <a:t>CMOS devices </a:t>
            </a:r>
            <a:r>
              <a:rPr lang="en-US" dirty="0"/>
              <a:t>fabricated with replacement gate technology</a:t>
            </a:r>
            <a:r>
              <a:rPr lang="en-US" dirty="0" smtClean="0"/>
              <a:t>.</a:t>
            </a:r>
          </a:p>
          <a:p>
            <a:pPr marL="285750" indent="-285750">
              <a:buFont typeface="Arial" pitchFamily="34" charset="0"/>
              <a:buChar char="•"/>
            </a:pPr>
            <a:r>
              <a:rPr lang="en-US" dirty="0"/>
              <a:t>They describes the modeling and electrical characterization of </a:t>
            </a:r>
            <a:r>
              <a:rPr lang="en-US" dirty="0" err="1" smtClean="0"/>
              <a:t>nanoscaled</a:t>
            </a:r>
            <a:r>
              <a:rPr lang="en-US" dirty="0" smtClean="0"/>
              <a:t> </a:t>
            </a:r>
            <a:r>
              <a:rPr lang="en-US" dirty="0"/>
              <a:t>high-K and </a:t>
            </a:r>
            <a:r>
              <a:rPr lang="en-US" dirty="0" err="1"/>
              <a:t>SiON</a:t>
            </a:r>
            <a:r>
              <a:rPr lang="en-US" dirty="0"/>
              <a:t> MOSFET devices. </a:t>
            </a:r>
            <a:endParaRPr lang="en-US" dirty="0" smtClean="0"/>
          </a:p>
          <a:p>
            <a:pPr marL="285750" indent="-285750">
              <a:buFont typeface="Arial" pitchFamily="34" charset="0"/>
              <a:buChar char="•"/>
            </a:pPr>
            <a:r>
              <a:rPr lang="en-US" dirty="0"/>
              <a:t>They introduce surface roughness scattering through fluctuations in the normal electric field due to fluctuations in the free carrier density with a surface scattering parameter (β) proportional to the SPICE surface roughness parameter </a:t>
            </a:r>
            <a:r>
              <a:rPr lang="en-US" dirty="0" err="1"/>
              <a:t>θS</a:t>
            </a:r>
            <a:r>
              <a:rPr lang="en-US" dirty="0"/>
              <a:t>. </a:t>
            </a:r>
            <a:endParaRPr lang="en-US" dirty="0" smtClean="0"/>
          </a:p>
        </p:txBody>
      </p:sp>
    </p:spTree>
    <p:extLst>
      <p:ext uri="{BB962C8B-B14F-4D97-AF65-F5344CB8AC3E}">
        <p14:creationId xmlns:p14="http://schemas.microsoft.com/office/powerpoint/2010/main" val="6849120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47" y="0"/>
            <a:ext cx="165394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1219200" y="914400"/>
            <a:ext cx="8229600" cy="1143000"/>
          </a:xfrm>
        </p:spPr>
        <p:txBody>
          <a:bodyPr>
            <a:normAutofit fontScale="90000"/>
          </a:bodyPr>
          <a:lstStyle/>
          <a:p>
            <a:r>
              <a:rPr lang="en-US" b="1" dirty="0" smtClean="0">
                <a:ln w="10541" cmpd="sng">
                  <a:solidFill>
                    <a:schemeClr val="tx2"/>
                  </a:solidFill>
                  <a:prstDash val="solid"/>
                </a:ln>
                <a:solidFill>
                  <a:schemeClr val="tx2"/>
                </a:solidFill>
                <a:effectLst>
                  <a:glow rad="63500">
                    <a:schemeClr val="accent1">
                      <a:satMod val="175000"/>
                      <a:alpha val="40000"/>
                    </a:schemeClr>
                  </a:glow>
                </a:effectLst>
              </a:rPr>
              <a:t>Goals:</a:t>
            </a:r>
            <a:br>
              <a:rPr lang="en-US" b="1" dirty="0" smtClean="0">
                <a:ln w="10541" cmpd="sng">
                  <a:solidFill>
                    <a:schemeClr val="tx2"/>
                  </a:solidFill>
                  <a:prstDash val="solid"/>
                </a:ln>
                <a:solidFill>
                  <a:schemeClr val="tx2"/>
                </a:solidFill>
                <a:effectLst>
                  <a:glow rad="63500">
                    <a:schemeClr val="accent1">
                      <a:satMod val="175000"/>
                      <a:alpha val="40000"/>
                    </a:schemeClr>
                  </a:glow>
                </a:effectLst>
              </a:rPr>
            </a:br>
            <a:r>
              <a:rPr lang="en-US" b="1" dirty="0" smtClean="0">
                <a:ln w="10541" cmpd="sng">
                  <a:solidFill>
                    <a:schemeClr val="tx2"/>
                  </a:solidFill>
                  <a:prstDash val="solid"/>
                </a:ln>
                <a:solidFill>
                  <a:schemeClr val="tx2"/>
                </a:solidFill>
                <a:effectLst>
                  <a:glow rad="63500">
                    <a:schemeClr val="accent1">
                      <a:satMod val="175000"/>
                      <a:alpha val="40000"/>
                    </a:schemeClr>
                  </a:glow>
                </a:effectLst>
              </a:rPr>
              <a:t> </a:t>
            </a:r>
            <a:endParaRPr lang="en-US" dirty="0"/>
          </a:p>
        </p:txBody>
      </p:sp>
      <p:sp>
        <p:nvSpPr>
          <p:cNvPr id="2" name="Rectangle 1"/>
          <p:cNvSpPr/>
          <p:nvPr/>
        </p:nvSpPr>
        <p:spPr>
          <a:xfrm>
            <a:off x="2260242" y="1981200"/>
            <a:ext cx="5486400" cy="1200329"/>
          </a:xfrm>
          <a:prstGeom prst="rect">
            <a:avLst/>
          </a:prstGeom>
        </p:spPr>
        <p:txBody>
          <a:bodyPr wrap="square">
            <a:spAutoFit/>
          </a:bodyPr>
          <a:lstStyle/>
          <a:p>
            <a:r>
              <a:rPr lang="en-US" dirty="0"/>
              <a:t>They aim to develop a quantum mechanical treatment of low-frequency noise to extend the “unified” noise model and includes remote Coulomb scattering and surface roughness </a:t>
            </a:r>
          </a:p>
        </p:txBody>
      </p:sp>
    </p:spTree>
    <p:extLst>
      <p:ext uri="{BB962C8B-B14F-4D97-AF65-F5344CB8AC3E}">
        <p14:creationId xmlns:p14="http://schemas.microsoft.com/office/powerpoint/2010/main" val="6849120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47" y="0"/>
            <a:ext cx="165394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457200" y="152400"/>
            <a:ext cx="8229600" cy="1143000"/>
          </a:xfrm>
        </p:spPr>
        <p:txBody>
          <a:bodyPr>
            <a:normAutofit fontScale="90000"/>
          </a:bodyPr>
          <a:lstStyle/>
          <a:p>
            <a:r>
              <a:rPr lang="en-US" b="1" dirty="0" smtClean="0">
                <a:ln w="10541" cmpd="sng">
                  <a:solidFill>
                    <a:schemeClr val="tx2"/>
                  </a:solidFill>
                  <a:prstDash val="solid"/>
                </a:ln>
                <a:solidFill>
                  <a:schemeClr val="tx2"/>
                </a:solidFill>
                <a:effectLst>
                  <a:glow rad="63500">
                    <a:schemeClr val="accent1">
                      <a:satMod val="175000"/>
                      <a:alpha val="40000"/>
                    </a:schemeClr>
                  </a:glow>
                </a:effectLst>
              </a:rPr>
              <a:t>Methodology </a:t>
            </a:r>
            <a:r>
              <a:rPr lang="en-US" b="1" dirty="0">
                <a:ln w="10541" cmpd="sng">
                  <a:solidFill>
                    <a:schemeClr val="tx2"/>
                  </a:solidFill>
                  <a:prstDash val="solid"/>
                </a:ln>
                <a:solidFill>
                  <a:schemeClr val="tx2"/>
                </a:solidFill>
                <a:effectLst>
                  <a:glow rad="63500">
                    <a:schemeClr val="accent1">
                      <a:satMod val="175000"/>
                      <a:alpha val="40000"/>
                    </a:schemeClr>
                  </a:glow>
                </a:effectLst>
              </a:rPr>
              <a:t>of this paper</a:t>
            </a:r>
            <a:r>
              <a:rPr lang="en-US" b="1" dirty="0" smtClean="0"/>
              <a:t/>
            </a:r>
            <a:br>
              <a:rPr lang="en-US" b="1" dirty="0" smtClean="0"/>
            </a:br>
            <a:endParaRPr lang="en-US" dirty="0"/>
          </a:p>
        </p:txBody>
      </p:sp>
      <p:sp>
        <p:nvSpPr>
          <p:cNvPr id="2" name="Rectangle 1"/>
          <p:cNvSpPr/>
          <p:nvPr/>
        </p:nvSpPr>
        <p:spPr>
          <a:xfrm>
            <a:off x="1981200" y="1443841"/>
            <a:ext cx="6477000" cy="4093428"/>
          </a:xfrm>
          <a:prstGeom prst="rect">
            <a:avLst/>
          </a:prstGeom>
        </p:spPr>
        <p:txBody>
          <a:bodyPr wrap="square">
            <a:spAutoFit/>
          </a:bodyPr>
          <a:lstStyle/>
          <a:p>
            <a:r>
              <a:rPr lang="en-US" sz="2000" dirty="0"/>
              <a:t>Their working methodology base </a:t>
            </a:r>
            <a:r>
              <a:rPr lang="en-US" sz="2000" dirty="0" smtClean="0"/>
              <a:t>on</a:t>
            </a:r>
            <a:endParaRPr lang="ar-JO" sz="2000" dirty="0" smtClean="0"/>
          </a:p>
          <a:p>
            <a:pPr marL="342900" indent="-342900">
              <a:buFont typeface="Arial" pitchFamily="34" charset="0"/>
              <a:buChar char="•"/>
            </a:pPr>
            <a:r>
              <a:rPr lang="en-US" sz="2000" dirty="0" smtClean="0"/>
              <a:t> </a:t>
            </a:r>
            <a:r>
              <a:rPr lang="en-US" sz="2000" dirty="0"/>
              <a:t>scaled NMOS devices with a composite dielectric consisting of a 0.5 nm SiO2 covered with a high-K, 1.6 nm HfO2 with a metal gate. </a:t>
            </a:r>
            <a:endParaRPr lang="ar-JO" sz="2000" dirty="0" smtClean="0"/>
          </a:p>
          <a:p>
            <a:pPr marL="342900" indent="-342900">
              <a:buFont typeface="Arial" pitchFamily="34" charset="0"/>
              <a:buChar char="•"/>
            </a:pPr>
            <a:r>
              <a:rPr lang="en-US" sz="2000" dirty="0" smtClean="0"/>
              <a:t>They </a:t>
            </a:r>
            <a:r>
              <a:rPr lang="en-US" sz="2000" dirty="0"/>
              <a:t>modeled remote Coulomb scattering into the dielectric film as traps in these films easily lie within a tunneling distance from the interface and conduct experimental characterization to validate the proposed model. </a:t>
            </a:r>
            <a:endParaRPr lang="ar-JO" sz="2000" dirty="0" smtClean="0"/>
          </a:p>
          <a:p>
            <a:pPr marL="342900" indent="-342900">
              <a:buFont typeface="Arial" pitchFamily="34" charset="0"/>
              <a:buChar char="•"/>
            </a:pPr>
            <a:r>
              <a:rPr lang="en-US" sz="2000" dirty="0" smtClean="0"/>
              <a:t>They </a:t>
            </a:r>
            <a:r>
              <a:rPr lang="en-US" sz="2000" dirty="0"/>
              <a:t>rely mainly on electron mobility in the improvement, while at the same time the Coulomb scattering is reduced. Besides the using the bi-sectional algorithm to solve the </a:t>
            </a:r>
            <a:r>
              <a:rPr lang="en-US" sz="2000" dirty="0" smtClean="0"/>
              <a:t>problem.</a:t>
            </a:r>
            <a:endParaRPr lang="en-US" sz="2000" dirty="0"/>
          </a:p>
        </p:txBody>
      </p:sp>
    </p:spTree>
    <p:extLst>
      <p:ext uri="{BB962C8B-B14F-4D97-AF65-F5344CB8AC3E}">
        <p14:creationId xmlns:p14="http://schemas.microsoft.com/office/powerpoint/2010/main" val="6849120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47" y="0"/>
            <a:ext cx="165394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1143000" y="38100"/>
            <a:ext cx="8229600" cy="1143000"/>
          </a:xfrm>
        </p:spPr>
        <p:txBody>
          <a:bodyPr/>
          <a:lstStyle/>
          <a:p>
            <a:r>
              <a:rPr lang="en-US" b="1" dirty="0" smtClean="0">
                <a:ln w="10541" cmpd="sng">
                  <a:solidFill>
                    <a:schemeClr val="tx2"/>
                  </a:solidFill>
                  <a:prstDash val="solid"/>
                </a:ln>
                <a:solidFill>
                  <a:schemeClr val="tx2"/>
                </a:solidFill>
                <a:effectLst>
                  <a:glow rad="63500">
                    <a:schemeClr val="accent1">
                      <a:satMod val="175000"/>
                      <a:alpha val="40000"/>
                    </a:schemeClr>
                  </a:glow>
                </a:effectLst>
              </a:rPr>
              <a:t>Cont. </a:t>
            </a:r>
            <a:endParaRPr lang="en-US" dirty="0"/>
          </a:p>
        </p:txBody>
      </p:sp>
      <p:sp>
        <p:nvSpPr>
          <p:cNvPr id="2" name="Rectangle 1"/>
          <p:cNvSpPr/>
          <p:nvPr/>
        </p:nvSpPr>
        <p:spPr>
          <a:xfrm>
            <a:off x="2262389" y="1524000"/>
            <a:ext cx="6553200" cy="4401205"/>
          </a:xfrm>
          <a:prstGeom prst="rect">
            <a:avLst/>
          </a:prstGeom>
        </p:spPr>
        <p:txBody>
          <a:bodyPr wrap="square">
            <a:spAutoFit/>
          </a:bodyPr>
          <a:lstStyle/>
          <a:p>
            <a:r>
              <a:rPr lang="en-US" sz="2000" dirty="0"/>
              <a:t>In this dissertation, they interested in better understanding of 1/f mechanisms in scaled MOS </a:t>
            </a:r>
            <a:r>
              <a:rPr lang="en-US" sz="2000" dirty="0" smtClean="0"/>
              <a:t>transistors</a:t>
            </a:r>
            <a:r>
              <a:rPr lang="en-US" sz="2000" dirty="0"/>
              <a:t>, both experimental and theoretical work. With surface roughness (β) taken into account, </a:t>
            </a:r>
            <a:r>
              <a:rPr lang="en-US" sz="2000" dirty="0" smtClean="0"/>
              <a:t>they extend </a:t>
            </a:r>
            <a:r>
              <a:rPr lang="en-US" sz="2000" dirty="0"/>
              <a:t>the Unified Model to provide an understanding of the 1/f noise in scaled MOSFET devices with ultra-thin gate dielectrics</a:t>
            </a:r>
            <a:r>
              <a:rPr lang="en-US" sz="2000" dirty="0" smtClean="0"/>
              <a:t>.</a:t>
            </a:r>
          </a:p>
          <a:p>
            <a:r>
              <a:rPr lang="en-US" sz="2000" dirty="0"/>
              <a:t>They have also developed a theoretical treatment for the remote Coulomb scattering (α), which focuses on traps in the dielectrics and includes the charge centroid and the finite extension of the charge centroid into the silicon. The 1/f noise in scaled CMOS devices may be interpreted in terms of the remote Coulomb scattering (α) and the surface roughness scattering (β = </a:t>
            </a:r>
            <a:r>
              <a:rPr lang="en-US" sz="2000" dirty="0" err="1"/>
              <a:t>qθS</a:t>
            </a:r>
            <a:r>
              <a:rPr lang="en-US" sz="2000" dirty="0"/>
              <a:t>/μ0Ceff ), in addition to the number fluctuations. </a:t>
            </a:r>
            <a:r>
              <a:rPr lang="en-US" sz="2000" dirty="0" smtClean="0"/>
              <a:t> </a:t>
            </a:r>
            <a:endParaRPr lang="en-US" sz="2000" dirty="0"/>
          </a:p>
        </p:txBody>
      </p:sp>
    </p:spTree>
    <p:extLst>
      <p:ext uri="{BB962C8B-B14F-4D97-AF65-F5344CB8AC3E}">
        <p14:creationId xmlns:p14="http://schemas.microsoft.com/office/powerpoint/2010/main" val="6849120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47" y="0"/>
            <a:ext cx="165394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838200" y="0"/>
            <a:ext cx="8229600" cy="1143000"/>
          </a:xfrm>
        </p:spPr>
        <p:txBody>
          <a:bodyPr>
            <a:normAutofit/>
          </a:bodyPr>
          <a:lstStyle/>
          <a:p>
            <a:r>
              <a:rPr lang="en-US" sz="3600" b="1" dirty="0" smtClean="0">
                <a:solidFill>
                  <a:schemeClr val="tx2"/>
                </a:solidFill>
              </a:rPr>
              <a:t>How this paper solve the challenges</a:t>
            </a:r>
          </a:p>
        </p:txBody>
      </p:sp>
      <p:sp>
        <p:nvSpPr>
          <p:cNvPr id="2" name="Rectangle 1"/>
          <p:cNvSpPr/>
          <p:nvPr/>
        </p:nvSpPr>
        <p:spPr>
          <a:xfrm>
            <a:off x="1676400" y="1447800"/>
            <a:ext cx="5486400" cy="707886"/>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quantum mechanical treatment for 1/f noise in </a:t>
            </a:r>
            <a:r>
              <a:rPr lang="en-US" sz="20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nanoscaled</a:t>
            </a: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MOS </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devices.</a:t>
            </a:r>
          </a:p>
        </p:txBody>
      </p:sp>
      <p:sp>
        <p:nvSpPr>
          <p:cNvPr id="3" name="Rectangle 2"/>
          <p:cNvSpPr/>
          <p:nvPr/>
        </p:nvSpPr>
        <p:spPr>
          <a:xfrm>
            <a:off x="2286000" y="2551837"/>
            <a:ext cx="6248400" cy="1323439"/>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present research on channel carbon ion implantation on</a:t>
            </a:r>
          </a:p>
          <a:p>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advanced replacement gate technology as a cost-effective approach to precisely control the channel dopant profile in the next-generation CMOS technology. </a:t>
            </a:r>
          </a:p>
        </p:txBody>
      </p:sp>
      <p:sp>
        <p:nvSpPr>
          <p:cNvPr id="6" name="Rectangle 5"/>
          <p:cNvSpPr/>
          <p:nvPr/>
        </p:nvSpPr>
        <p:spPr>
          <a:xfrm>
            <a:off x="1676400" y="4495800"/>
            <a:ext cx="6248400" cy="1323439"/>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addressed the modeling and characterization of scaled silicon </a:t>
            </a: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CMOS devices </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with: </a:t>
            </a:r>
            <a:endPar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marL="457200" indent="-457200">
              <a:buAutoNum type="arabicParenR"/>
            </a:pP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 </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ultra-thin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SiON</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and </a:t>
            </a:r>
            <a:r>
              <a:rPr lang="en-US" sz="2000" dirty="0" err="1">
                <a:ln w="18415" cmpd="sng">
                  <a:solidFill>
                    <a:srgbClr val="FFFFFF"/>
                  </a:solidFill>
                  <a:prstDash val="solid"/>
                </a:ln>
                <a:solidFill>
                  <a:srgbClr val="FFFFFF"/>
                </a:solidFill>
                <a:effectLst>
                  <a:outerShdw blurRad="63500" dir="3600000" algn="tl" rotWithShape="0">
                    <a:srgbClr val="000000">
                      <a:alpha val="70000"/>
                    </a:srgbClr>
                  </a:outerShdw>
                </a:effectLst>
              </a:rPr>
              <a:t>polysilicon</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gate,</a:t>
            </a:r>
          </a:p>
          <a:p>
            <a:pPr marL="457200" indent="-457200">
              <a:buAutoNum type="arabicParenR"/>
            </a:pP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 </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high-K NMOS </a:t>
            </a: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device with </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ultra-thin oxide.</a:t>
            </a:r>
          </a:p>
        </p:txBody>
      </p:sp>
    </p:spTree>
    <p:extLst>
      <p:ext uri="{BB962C8B-B14F-4D97-AF65-F5344CB8AC3E}">
        <p14:creationId xmlns:p14="http://schemas.microsoft.com/office/powerpoint/2010/main" val="17109794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47" y="0"/>
            <a:ext cx="165394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1143000" y="38100"/>
            <a:ext cx="8229600" cy="1143000"/>
          </a:xfrm>
        </p:spPr>
        <p:txBody>
          <a:bodyPr/>
          <a:lstStyle/>
          <a:p>
            <a:r>
              <a:rPr lang="en-US" b="1" dirty="0" smtClean="0">
                <a:ln w="10541" cmpd="sng">
                  <a:solidFill>
                    <a:schemeClr val="tx2"/>
                  </a:solidFill>
                  <a:prstDash val="solid"/>
                </a:ln>
                <a:solidFill>
                  <a:schemeClr val="tx2"/>
                </a:solidFill>
                <a:effectLst>
                  <a:glow rad="63500">
                    <a:schemeClr val="accent1">
                      <a:satMod val="175000"/>
                      <a:alpha val="40000"/>
                    </a:schemeClr>
                  </a:glow>
                </a:effectLst>
              </a:rPr>
              <a:t>Cont. </a:t>
            </a:r>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904732"/>
            <a:ext cx="4953000" cy="463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362200" y="5543549"/>
            <a:ext cx="6400800" cy="923330"/>
          </a:xfrm>
          <a:prstGeom prst="rect">
            <a:avLst/>
          </a:prstGeom>
        </p:spPr>
        <p:txBody>
          <a:bodyPr wrap="square">
            <a:spAutoFit/>
          </a:bodyPr>
          <a:lstStyle/>
          <a:p>
            <a:r>
              <a:rPr lang="en-US" dirty="0"/>
              <a:t>Cross-section of the scaled NMOS transistors with 0.5 nm SiO2/1.6 nm </a:t>
            </a:r>
            <a:r>
              <a:rPr lang="en-US" dirty="0" smtClean="0"/>
              <a:t>HfO2 </a:t>
            </a:r>
            <a:r>
              <a:rPr lang="en-US" dirty="0"/>
              <a:t>gate dielectric and 10 nm </a:t>
            </a:r>
            <a:r>
              <a:rPr lang="en-US" dirty="0" err="1"/>
              <a:t>TiN</a:t>
            </a:r>
            <a:r>
              <a:rPr lang="en-US" dirty="0"/>
              <a:t> gate electrodes (non-self-aligned, W = 100 um, </a:t>
            </a:r>
            <a:r>
              <a:rPr lang="en-US" dirty="0" smtClean="0"/>
              <a:t> L </a:t>
            </a:r>
            <a:r>
              <a:rPr lang="en-US" dirty="0"/>
              <a:t>= 10 um). </a:t>
            </a:r>
          </a:p>
        </p:txBody>
      </p:sp>
    </p:spTree>
    <p:extLst>
      <p:ext uri="{BB962C8B-B14F-4D97-AF65-F5344CB8AC3E}">
        <p14:creationId xmlns:p14="http://schemas.microsoft.com/office/powerpoint/2010/main" val="6849120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947" y="0"/>
            <a:ext cx="150154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1143000" y="38100"/>
            <a:ext cx="8229600" cy="1143000"/>
          </a:xfrm>
        </p:spPr>
        <p:txBody>
          <a:bodyPr/>
          <a:lstStyle/>
          <a:p>
            <a:r>
              <a:rPr lang="en-US" b="1" dirty="0" smtClean="0">
                <a:ln w="10541" cmpd="sng">
                  <a:solidFill>
                    <a:schemeClr val="tx2"/>
                  </a:solidFill>
                  <a:prstDash val="solid"/>
                </a:ln>
                <a:solidFill>
                  <a:schemeClr val="tx2"/>
                </a:solidFill>
                <a:effectLst>
                  <a:glow rad="63500">
                    <a:schemeClr val="accent1">
                      <a:satMod val="175000"/>
                      <a:alpha val="40000"/>
                    </a:schemeClr>
                  </a:glow>
                </a:effectLst>
              </a:rPr>
              <a:t>Cont. </a:t>
            </a:r>
            <a:endParaRPr lang="en-US" dirty="0"/>
          </a:p>
        </p:txBody>
      </p:sp>
      <p:pic>
        <p:nvPicPr>
          <p:cNvPr id="3" name="SUMMIT200 – Advanced 200mm On-wafer Probe Sta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7250"/>
            <a:ext cx="9144000" cy="5143500"/>
          </a:xfrm>
          <a:prstGeom prst="rect">
            <a:avLst/>
          </a:prstGeom>
        </p:spPr>
      </p:pic>
    </p:spTree>
    <p:extLst>
      <p:ext uri="{BB962C8B-B14F-4D97-AF65-F5344CB8AC3E}">
        <p14:creationId xmlns:p14="http://schemas.microsoft.com/office/powerpoint/2010/main" val="6849120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0"/>
            <a:ext cx="8229600" cy="1143000"/>
          </a:xfrm>
        </p:spPr>
        <p:txBody>
          <a:bodyPr/>
          <a:lstStyle/>
          <a:p>
            <a:r>
              <a:rPr lang="en-US" b="1" dirty="0" smtClean="0">
                <a:ln w="10541" cmpd="sng">
                  <a:solidFill>
                    <a:schemeClr val="tx2"/>
                  </a:solidFill>
                  <a:prstDash val="solid"/>
                </a:ln>
                <a:solidFill>
                  <a:schemeClr val="tx2"/>
                </a:solidFill>
                <a:effectLst>
                  <a:glow rad="63500">
                    <a:schemeClr val="accent1">
                      <a:satMod val="175000"/>
                      <a:alpha val="40000"/>
                    </a:schemeClr>
                  </a:glow>
                </a:effectLst>
              </a:rPr>
              <a:t>Outlines</a:t>
            </a:r>
            <a:r>
              <a:rPr lang="en-US" dirty="0" smtClean="0"/>
              <a:t> </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47" y="0"/>
            <a:ext cx="233974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2238375" y="1295400"/>
            <a:ext cx="6934200" cy="5059363"/>
          </a:xfrm>
        </p:spPr>
        <p:txBody>
          <a:bodyPr>
            <a:normAutofit/>
          </a:bodyPr>
          <a:lstStyle/>
          <a:p>
            <a:r>
              <a:rPr lang="en-US" sz="2400" b="1" dirty="0" smtClean="0"/>
              <a:t>Background</a:t>
            </a:r>
          </a:p>
          <a:p>
            <a:r>
              <a:rPr lang="en-US" sz="2400" b="1" dirty="0" smtClean="0"/>
              <a:t>Problem that this paper solve</a:t>
            </a:r>
          </a:p>
          <a:p>
            <a:r>
              <a:rPr lang="en-US" sz="2400" b="1" dirty="0" smtClean="0"/>
              <a:t>Scope of this research</a:t>
            </a:r>
          </a:p>
          <a:p>
            <a:r>
              <a:rPr lang="en-US" sz="2400" b="1" dirty="0" smtClean="0"/>
              <a:t>Goals </a:t>
            </a:r>
          </a:p>
          <a:p>
            <a:r>
              <a:rPr lang="en-US" sz="2400" b="1" dirty="0" smtClean="0"/>
              <a:t>Methodology of this paper</a:t>
            </a:r>
          </a:p>
          <a:p>
            <a:r>
              <a:rPr lang="en-US" sz="2400" b="1" dirty="0" smtClean="0"/>
              <a:t>Main algorithm </a:t>
            </a:r>
          </a:p>
          <a:p>
            <a:r>
              <a:rPr lang="en-US" sz="2400" b="1" dirty="0" smtClean="0"/>
              <a:t>How this paper solve the challenges</a:t>
            </a:r>
          </a:p>
          <a:p>
            <a:r>
              <a:rPr lang="en-US" sz="2400" b="1" dirty="0" smtClean="0"/>
              <a:t>Results and discussion</a:t>
            </a:r>
          </a:p>
          <a:p>
            <a:r>
              <a:rPr lang="en-US" sz="2400" b="1" dirty="0" smtClean="0"/>
              <a:t>Future work</a:t>
            </a:r>
            <a:r>
              <a:rPr lang="en-US" dirty="0" smtClean="0"/>
              <a:t>       </a:t>
            </a:r>
            <a:endParaRPr lang="en-US" dirty="0"/>
          </a:p>
        </p:txBody>
      </p:sp>
    </p:spTree>
    <p:extLst>
      <p:ext uri="{BB962C8B-B14F-4D97-AF65-F5344CB8AC3E}">
        <p14:creationId xmlns:p14="http://schemas.microsoft.com/office/powerpoint/2010/main" val="22975735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47" y="0"/>
            <a:ext cx="165394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228600" y="0"/>
            <a:ext cx="8229600" cy="1143000"/>
          </a:xfrm>
        </p:spPr>
        <p:txBody>
          <a:bodyPr>
            <a:normAutofit fontScale="90000"/>
          </a:bodyPr>
          <a:lstStyle/>
          <a:p>
            <a:r>
              <a:rPr lang="en-US" b="1" dirty="0" smtClean="0">
                <a:ln w="10541" cmpd="sng">
                  <a:solidFill>
                    <a:schemeClr val="tx2"/>
                  </a:solidFill>
                  <a:prstDash val="solid"/>
                </a:ln>
                <a:solidFill>
                  <a:schemeClr val="tx2"/>
                </a:solidFill>
                <a:effectLst>
                  <a:glow rad="63500">
                    <a:schemeClr val="accent1">
                      <a:satMod val="175000"/>
                      <a:alpha val="40000"/>
                    </a:schemeClr>
                  </a:glow>
                </a:effectLst>
              </a:rPr>
              <a:t>Results </a:t>
            </a:r>
            <a:r>
              <a:rPr lang="en-US" b="1" dirty="0">
                <a:ln w="10541" cmpd="sng">
                  <a:solidFill>
                    <a:schemeClr val="tx2"/>
                  </a:solidFill>
                  <a:prstDash val="solid"/>
                </a:ln>
                <a:solidFill>
                  <a:schemeClr val="tx2"/>
                </a:solidFill>
                <a:effectLst>
                  <a:glow rad="63500">
                    <a:schemeClr val="accent1">
                      <a:satMod val="175000"/>
                      <a:alpha val="40000"/>
                    </a:schemeClr>
                  </a:glow>
                </a:effectLst>
              </a:rPr>
              <a:t>and discussion</a:t>
            </a:r>
            <a:r>
              <a:rPr lang="en-US" b="1" dirty="0" smtClean="0"/>
              <a:t/>
            </a:r>
            <a:br>
              <a:rPr lang="en-US" b="1" dirty="0" smtClean="0"/>
            </a:br>
            <a:endParaRPr lang="en-US" dirty="0"/>
          </a:p>
        </p:txBody>
      </p:sp>
      <p:sp>
        <p:nvSpPr>
          <p:cNvPr id="2" name="Rectangle 1"/>
          <p:cNvSpPr/>
          <p:nvPr/>
        </p:nvSpPr>
        <p:spPr>
          <a:xfrm>
            <a:off x="1828800" y="1066800"/>
            <a:ext cx="6934200" cy="5632311"/>
          </a:xfrm>
          <a:prstGeom prst="rect">
            <a:avLst/>
          </a:prstGeom>
        </p:spPr>
        <p:txBody>
          <a:bodyPr wrap="square">
            <a:spAutoFit/>
          </a:bodyPr>
          <a:lstStyle/>
          <a:p>
            <a:pPr marL="285750" indent="-285750">
              <a:buFont typeface="Arial" pitchFamily="34" charset="0"/>
              <a:buChar char="•"/>
            </a:pPr>
            <a:r>
              <a:rPr lang="en-US" dirty="0"/>
              <a:t>increased junction current (10 times) in the </a:t>
            </a:r>
            <a:r>
              <a:rPr lang="en-US" dirty="0" err="1"/>
              <a:t>Cii</a:t>
            </a:r>
            <a:r>
              <a:rPr lang="en-US" dirty="0"/>
              <a:t> </a:t>
            </a:r>
            <a:r>
              <a:rPr lang="en-US" dirty="0" smtClean="0"/>
              <a:t>samples</a:t>
            </a:r>
            <a:endParaRPr lang="ar-JO" dirty="0" smtClean="0"/>
          </a:p>
          <a:p>
            <a:pPr marL="285750" indent="-285750">
              <a:buFont typeface="Arial" pitchFamily="34" charset="0"/>
              <a:buChar char="•"/>
            </a:pPr>
            <a:r>
              <a:rPr lang="en-US" dirty="0"/>
              <a:t>comparison splits have been made for which the </a:t>
            </a:r>
            <a:r>
              <a:rPr lang="en-US" dirty="0" err="1"/>
              <a:t>Cii</a:t>
            </a:r>
            <a:r>
              <a:rPr lang="en-US" dirty="0"/>
              <a:t> in introduced after the dummy interfacial oxide growth. In this case, there is no significant performance improvement for either the NMOS or PMOS devices. </a:t>
            </a:r>
            <a:r>
              <a:rPr lang="en-US" dirty="0" smtClean="0"/>
              <a:t> </a:t>
            </a:r>
          </a:p>
          <a:p>
            <a:pPr marL="285750" indent="-285750">
              <a:buFont typeface="Arial" pitchFamily="34" charset="0"/>
              <a:buChar char="•"/>
            </a:pPr>
            <a:r>
              <a:rPr lang="en-US" dirty="0"/>
              <a:t>The modeled remote Coulomb scattering parameter and the surface roughness scattering parameter (β) show good agreement with the observed experimental values. </a:t>
            </a:r>
            <a:endParaRPr lang="en-US" dirty="0" smtClean="0"/>
          </a:p>
          <a:p>
            <a:pPr marL="285750" indent="-285750">
              <a:buFont typeface="Arial" pitchFamily="34" charset="0"/>
              <a:buChar char="•"/>
            </a:pPr>
            <a:r>
              <a:rPr lang="en-US" dirty="0"/>
              <a:t>Simulations, based on theoretical modeling, show good agreement with experimental data obtained from a high-K NMOS device with ultra-thin oxide, for both DC I-V transfer and noise characteristics. </a:t>
            </a:r>
            <a:endParaRPr lang="en-US" dirty="0" smtClean="0"/>
          </a:p>
          <a:p>
            <a:pPr marL="285750" indent="-285750">
              <a:buFont typeface="Arial" pitchFamily="34" charset="0"/>
              <a:buChar char="•"/>
            </a:pPr>
            <a:r>
              <a:rPr lang="en-US" dirty="0"/>
              <a:t>evaluated device performance and certain physical parameters of both NMOS and PMOS </a:t>
            </a:r>
            <a:r>
              <a:rPr lang="en-US" dirty="0" err="1"/>
              <a:t>SiON</a:t>
            </a:r>
            <a:r>
              <a:rPr lang="en-US" dirty="0"/>
              <a:t> MOSFET </a:t>
            </a:r>
            <a:r>
              <a:rPr lang="en-US" dirty="0" smtClean="0"/>
              <a:t>devices have been achieved.</a:t>
            </a:r>
          </a:p>
          <a:p>
            <a:pPr marL="285750" indent="-285750">
              <a:buFont typeface="Arial" pitchFamily="34" charset="0"/>
              <a:buChar char="•"/>
            </a:pPr>
            <a:r>
              <a:rPr lang="en-US" dirty="0"/>
              <a:t>For these devices, the gate leakage current does not have strong impact on the CV characteristics. </a:t>
            </a:r>
            <a:endParaRPr lang="en-US" dirty="0" smtClean="0"/>
          </a:p>
          <a:p>
            <a:pPr marL="285750" indent="-285750">
              <a:buFont typeface="Arial" pitchFamily="34" charset="0"/>
              <a:buChar char="•"/>
            </a:pPr>
            <a:r>
              <a:rPr lang="en-US" dirty="0"/>
              <a:t>for </a:t>
            </a:r>
            <a:r>
              <a:rPr lang="en-US" dirty="0" smtClean="0"/>
              <a:t>high </a:t>
            </a:r>
            <a:r>
              <a:rPr lang="en-US" dirty="0"/>
              <a:t>quality </a:t>
            </a:r>
            <a:r>
              <a:rPr lang="en-US" dirty="0" err="1"/>
              <a:t>SiON</a:t>
            </a:r>
            <a:r>
              <a:rPr lang="en-US" dirty="0"/>
              <a:t> devices, the surface roughness imposes a great impact on the carrier mobility. </a:t>
            </a:r>
            <a:r>
              <a:rPr lang="en-US" dirty="0" smtClean="0"/>
              <a:t>  </a:t>
            </a:r>
          </a:p>
          <a:p>
            <a:pPr marL="285750" indent="-285750">
              <a:buFont typeface="Arial" pitchFamily="34" charset="0"/>
              <a:buChar char="•"/>
            </a:pPr>
            <a:r>
              <a:rPr lang="en-US" b="1" dirty="0"/>
              <a:t>Carbon ion-implantation (</a:t>
            </a:r>
            <a:r>
              <a:rPr lang="en-US" b="1" dirty="0" err="1"/>
              <a:t>Cii</a:t>
            </a:r>
            <a:r>
              <a:rPr lang="en-US" b="1" dirty="0"/>
              <a:t>) into CMOS device channels improves NMOS high-K, metal gate, device performance for replacement-gate, low power, technology </a:t>
            </a:r>
          </a:p>
        </p:txBody>
      </p:sp>
    </p:spTree>
    <p:extLst>
      <p:ext uri="{BB962C8B-B14F-4D97-AF65-F5344CB8AC3E}">
        <p14:creationId xmlns:p14="http://schemas.microsoft.com/office/powerpoint/2010/main" val="6849120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47" y="0"/>
            <a:ext cx="165394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1143000" y="38100"/>
            <a:ext cx="8229600" cy="1143000"/>
          </a:xfrm>
        </p:spPr>
        <p:txBody>
          <a:bodyPr/>
          <a:lstStyle/>
          <a:p>
            <a:r>
              <a:rPr lang="en-US" b="1" dirty="0" smtClean="0">
                <a:ln w="10541" cmpd="sng">
                  <a:solidFill>
                    <a:schemeClr val="tx2"/>
                  </a:solidFill>
                  <a:prstDash val="solid"/>
                </a:ln>
                <a:solidFill>
                  <a:schemeClr val="tx2"/>
                </a:solidFill>
                <a:effectLst>
                  <a:glow rad="63500">
                    <a:schemeClr val="accent1">
                      <a:satMod val="175000"/>
                      <a:alpha val="40000"/>
                    </a:schemeClr>
                  </a:glow>
                </a:effectLst>
              </a:rPr>
              <a:t>Future work </a:t>
            </a:r>
            <a:endParaRPr lang="en-US" dirty="0"/>
          </a:p>
        </p:txBody>
      </p:sp>
      <p:sp>
        <p:nvSpPr>
          <p:cNvPr id="2" name="Rectangle 1"/>
          <p:cNvSpPr/>
          <p:nvPr/>
        </p:nvSpPr>
        <p:spPr>
          <a:xfrm>
            <a:off x="2258096" y="1960816"/>
            <a:ext cx="6248400" cy="2862322"/>
          </a:xfrm>
          <a:prstGeom prst="rect">
            <a:avLst/>
          </a:prstGeom>
        </p:spPr>
        <p:txBody>
          <a:bodyPr wrap="square">
            <a:spAutoFit/>
          </a:bodyPr>
          <a:lstStyle/>
          <a:p>
            <a:pPr algn="just"/>
            <a:r>
              <a:rPr lang="en-US" sz="2000" dirty="0"/>
              <a:t>The present models have some fail in several instances; either the modeling parameters have been physically incorrect or the models have not been able to satisfactorily predict the noise behavior. The 1/f noise performance is sensitive to the choice of gate dielectric material. Devices using gate dielectrics with a high dielectric constant (high-k) can exhibit up to three orders of magnitude higher 1/f noise than those with thermally grown SiO2. </a:t>
            </a:r>
          </a:p>
        </p:txBody>
      </p:sp>
    </p:spTree>
    <p:extLst>
      <p:ext uri="{BB962C8B-B14F-4D97-AF65-F5344CB8AC3E}">
        <p14:creationId xmlns:p14="http://schemas.microsoft.com/office/powerpoint/2010/main" val="6849120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47" y="0"/>
            <a:ext cx="165394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1143000" y="38100"/>
            <a:ext cx="8229600" cy="1143000"/>
          </a:xfrm>
        </p:spPr>
        <p:txBody>
          <a:bodyPr/>
          <a:lstStyle/>
          <a:p>
            <a:r>
              <a:rPr lang="en-US" b="1" dirty="0" smtClean="0">
                <a:ln w="10541" cmpd="sng">
                  <a:solidFill>
                    <a:schemeClr val="tx2"/>
                  </a:solidFill>
                  <a:prstDash val="solid"/>
                </a:ln>
                <a:solidFill>
                  <a:schemeClr val="tx2"/>
                </a:solidFill>
                <a:effectLst>
                  <a:glow rad="63500">
                    <a:schemeClr val="accent1">
                      <a:satMod val="175000"/>
                      <a:alpha val="40000"/>
                    </a:schemeClr>
                  </a:glow>
                </a:effectLst>
              </a:rPr>
              <a:t>Future work </a:t>
            </a:r>
            <a:endParaRPr lang="en-US" dirty="0"/>
          </a:p>
        </p:txBody>
      </p:sp>
      <p:sp>
        <p:nvSpPr>
          <p:cNvPr id="3" name="Rectangle 2"/>
          <p:cNvSpPr/>
          <p:nvPr/>
        </p:nvSpPr>
        <p:spPr>
          <a:xfrm>
            <a:off x="1600200" y="1066800"/>
            <a:ext cx="7391400" cy="5078313"/>
          </a:xfrm>
          <a:prstGeom prst="rect">
            <a:avLst/>
          </a:prstGeom>
        </p:spPr>
        <p:txBody>
          <a:bodyPr wrap="square">
            <a:spAutoFit/>
          </a:bodyPr>
          <a:lstStyle/>
          <a:p>
            <a:r>
              <a:rPr lang="en-US" b="1" dirty="0"/>
              <a:t>In this dissertation some future works are recommended such as: </a:t>
            </a:r>
            <a:endParaRPr lang="en-US" b="1" dirty="0" smtClean="0"/>
          </a:p>
          <a:p>
            <a:endParaRPr lang="en-US" b="1" dirty="0"/>
          </a:p>
          <a:p>
            <a:pPr marL="285750" indent="-285750">
              <a:buFont typeface="Arial" pitchFamily="34" charset="0"/>
              <a:buChar char="•"/>
            </a:pPr>
            <a:r>
              <a:rPr lang="en-US" dirty="0" smtClean="0"/>
              <a:t>The </a:t>
            </a:r>
            <a:r>
              <a:rPr lang="en-US" dirty="0"/>
              <a:t>1/f noise performance is sensitive to the choice of gate dielectric material. Devices using gate dielectrics with a high dielectric constant (high-k) can exhibit up to three orders of magnitude higher 1/f noise than those with thermally grown SiO2. </a:t>
            </a:r>
          </a:p>
          <a:p>
            <a:pPr marL="285750" indent="-285750">
              <a:buFont typeface="Arial" pitchFamily="34" charset="0"/>
              <a:buChar char="•"/>
            </a:pPr>
            <a:r>
              <a:rPr lang="en-US" dirty="0" smtClean="0"/>
              <a:t>For </a:t>
            </a:r>
            <a:r>
              <a:rPr lang="en-US" dirty="0"/>
              <a:t>further enhancement of device speed, continued downscaling of the device dimensions is necessary including the use of high-k gate dielectrics. </a:t>
            </a:r>
          </a:p>
          <a:p>
            <a:pPr marL="285750" indent="-285750">
              <a:buFont typeface="Arial" pitchFamily="34" charset="0"/>
              <a:buChar char="•"/>
            </a:pPr>
            <a:r>
              <a:rPr lang="en-US" dirty="0" smtClean="0"/>
              <a:t>Improve </a:t>
            </a:r>
            <a:r>
              <a:rPr lang="en-US" dirty="0"/>
              <a:t>a model for mobility fluctuations noise. </a:t>
            </a:r>
          </a:p>
          <a:p>
            <a:pPr marL="285750" indent="-285750">
              <a:buFont typeface="Arial" pitchFamily="34" charset="0"/>
              <a:buChar char="•"/>
            </a:pPr>
            <a:r>
              <a:rPr lang="en-US" dirty="0" smtClean="0"/>
              <a:t> </a:t>
            </a:r>
            <a:r>
              <a:rPr lang="en-US" dirty="0">
                <a:solidFill>
                  <a:schemeClr val="tx2"/>
                </a:solidFill>
              </a:rPr>
              <a:t>Study the random </a:t>
            </a:r>
            <a:r>
              <a:rPr lang="en-US" dirty="0"/>
              <a:t>telegraph signal (RTS) noise of MOSFET devices, then compare with 1/f noise. </a:t>
            </a:r>
          </a:p>
          <a:p>
            <a:pPr marL="285750" indent="-285750">
              <a:buFont typeface="Arial" pitchFamily="34" charset="0"/>
              <a:buChar char="•"/>
            </a:pPr>
            <a:r>
              <a:rPr lang="en-US" dirty="0" smtClean="0"/>
              <a:t> </a:t>
            </a:r>
            <a:r>
              <a:rPr lang="en-US" dirty="0">
                <a:solidFill>
                  <a:schemeClr val="tx2"/>
                </a:solidFill>
              </a:rPr>
              <a:t>Develop</a:t>
            </a:r>
            <a:r>
              <a:rPr lang="en-US" dirty="0"/>
              <a:t> quantum mechanical treatment of 1/f noise in PMOS devices. </a:t>
            </a:r>
          </a:p>
          <a:p>
            <a:pPr marL="285750" indent="-285750">
              <a:buFont typeface="Arial" pitchFamily="34" charset="0"/>
              <a:buChar char="•"/>
            </a:pPr>
            <a:r>
              <a:rPr lang="en-US" dirty="0" smtClean="0"/>
              <a:t> </a:t>
            </a:r>
            <a:r>
              <a:rPr lang="en-US" dirty="0">
                <a:solidFill>
                  <a:schemeClr val="tx2"/>
                </a:solidFill>
              </a:rPr>
              <a:t>we can Incorporate </a:t>
            </a:r>
            <a:r>
              <a:rPr lang="en-US" dirty="0"/>
              <a:t>temperature capability in the current setup, and study the temperature </a:t>
            </a:r>
            <a:r>
              <a:rPr lang="en-US" dirty="0" smtClean="0"/>
              <a:t>dependent </a:t>
            </a:r>
            <a:r>
              <a:rPr lang="en-US" dirty="0"/>
              <a:t>behavior of 1/f noise in </a:t>
            </a:r>
            <a:r>
              <a:rPr lang="en-US" dirty="0" err="1"/>
              <a:t>nanoscaled</a:t>
            </a:r>
            <a:r>
              <a:rPr lang="en-US" dirty="0"/>
              <a:t> MOSFET devices. </a:t>
            </a:r>
          </a:p>
          <a:p>
            <a:pPr marL="285750" indent="-285750">
              <a:buFont typeface="Arial" pitchFamily="34" charset="0"/>
              <a:buChar char="•"/>
            </a:pPr>
            <a:r>
              <a:rPr lang="en-US" dirty="0" smtClean="0">
                <a:solidFill>
                  <a:schemeClr val="tx2"/>
                </a:solidFill>
              </a:rPr>
              <a:t> </a:t>
            </a:r>
            <a:r>
              <a:rPr lang="en-US" dirty="0">
                <a:solidFill>
                  <a:schemeClr val="tx2"/>
                </a:solidFill>
              </a:rPr>
              <a:t>Extend the 1/f noise </a:t>
            </a:r>
            <a:r>
              <a:rPr lang="en-US" dirty="0"/>
              <a:t>mechanisms and behavior in a single transistor to circuit and systems, and explore the noise benchmark methodology in modern VLSI systems. </a:t>
            </a:r>
          </a:p>
        </p:txBody>
      </p:sp>
    </p:spTree>
    <p:extLst>
      <p:ext uri="{BB962C8B-B14F-4D97-AF65-F5344CB8AC3E}">
        <p14:creationId xmlns:p14="http://schemas.microsoft.com/office/powerpoint/2010/main" val="35206327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Optimizing efficiency with KPMG managed services - KPMG Glob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0"/>
            <a:ext cx="9144000" cy="33009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1377" y="2971996"/>
            <a:ext cx="6273577" cy="923330"/>
          </a:xfrm>
          <a:prstGeom prst="rect">
            <a:avLst/>
          </a:prstGeom>
          <a:noFill/>
        </p:spPr>
        <p:txBody>
          <a:bodyPr wrap="none" lIns="91440" tIns="45720" rIns="91440" bIns="45720">
            <a:spAutoFit/>
          </a:bodyPr>
          <a:lstStyle/>
          <a:p>
            <a:pPr algn="ctr"/>
            <a:r>
              <a:rPr lang="en-US" sz="5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Thank you 4 listening </a:t>
            </a:r>
            <a:endParaRPr lang="en-US"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0522328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47" y="0"/>
            <a:ext cx="165394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1543050" y="1166018"/>
            <a:ext cx="7239000" cy="4525963"/>
          </a:xfrm>
        </p:spPr>
        <p:txBody>
          <a:bodyPr>
            <a:normAutofit/>
          </a:bodyPr>
          <a:lstStyle/>
          <a:p>
            <a:pPr marL="0" indent="0">
              <a:buNone/>
            </a:pPr>
            <a:r>
              <a:rPr lang="en-US" sz="2000" dirty="0"/>
              <a:t>The metal-oxide-semiconductor </a:t>
            </a:r>
            <a:r>
              <a:rPr lang="en-US" sz="2000" dirty="0" smtClean="0"/>
              <a:t>field-effect </a:t>
            </a:r>
            <a:r>
              <a:rPr lang="en-US" sz="2000" dirty="0"/>
              <a:t>transistor (MOSFET) is a key semiconductor component, the heart and brain in almost all electronic circuits, the evolution of which has stimulated the recent explosion in information and communication technology. </a:t>
            </a:r>
            <a:endParaRPr lang="en-US" sz="2000" dirty="0" smtClean="0"/>
          </a:p>
          <a:p>
            <a:pPr marL="0" indent="0">
              <a:buNone/>
            </a:pPr>
            <a:endParaRPr lang="en-US" sz="2000" dirty="0"/>
          </a:p>
        </p:txBody>
      </p:sp>
      <p:sp>
        <p:nvSpPr>
          <p:cNvPr id="5" name="Title 1"/>
          <p:cNvSpPr>
            <a:spLocks noGrp="1"/>
          </p:cNvSpPr>
          <p:nvPr>
            <p:ph type="title"/>
          </p:nvPr>
        </p:nvSpPr>
        <p:spPr>
          <a:xfrm>
            <a:off x="-1143000" y="38100"/>
            <a:ext cx="8229600" cy="1143000"/>
          </a:xfrm>
        </p:spPr>
        <p:txBody>
          <a:bodyPr/>
          <a:lstStyle/>
          <a:p>
            <a:r>
              <a:rPr lang="en-US" b="1" dirty="0" smtClean="0">
                <a:ln w="10541" cmpd="sng">
                  <a:solidFill>
                    <a:schemeClr val="tx2"/>
                  </a:solidFill>
                  <a:prstDash val="solid"/>
                </a:ln>
                <a:solidFill>
                  <a:schemeClr val="tx2"/>
                </a:solidFill>
                <a:effectLst>
                  <a:glow rad="63500">
                    <a:schemeClr val="accent1">
                      <a:satMod val="175000"/>
                      <a:alpha val="40000"/>
                    </a:schemeClr>
                  </a:glow>
                </a:effectLst>
              </a:rPr>
              <a:t>Background </a:t>
            </a:r>
            <a:endParaRPr lang="en-US" dirty="0"/>
          </a:p>
        </p:txBody>
      </p:sp>
      <p:pic>
        <p:nvPicPr>
          <p:cNvPr id="2" name="Picture 2" descr="https://upload.wikimedia.org/wikipedia/commons/thumb/a/a5/MOSFET_Structure.png/350px-MOSFET_Structu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9325" y="2590800"/>
            <a:ext cx="3333750" cy="22193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870200" y="4834236"/>
            <a:ext cx="4572000" cy="923330"/>
          </a:xfrm>
          <a:prstGeom prst="rect">
            <a:avLst/>
          </a:prstGeom>
        </p:spPr>
        <p:txBody>
          <a:bodyPr>
            <a:spAutoFit/>
          </a:bodyPr>
          <a:lstStyle/>
          <a:p>
            <a:r>
              <a:rPr lang="en-US" dirty="0"/>
              <a:t>MOSFET, showing </a:t>
            </a:r>
            <a:r>
              <a:rPr lang="en-US" dirty="0" smtClean="0"/>
              <a:t>gate(G</a:t>
            </a:r>
            <a:r>
              <a:rPr lang="en-US" dirty="0"/>
              <a:t>), body (B), source (S) and drain (D) terminals. The gate is separated from the body by an </a:t>
            </a:r>
            <a:r>
              <a:rPr lang="en-US" dirty="0" smtClean="0"/>
              <a:t>insulating layer</a:t>
            </a:r>
            <a:endParaRPr lang="en-US" dirty="0"/>
          </a:p>
        </p:txBody>
      </p:sp>
    </p:spTree>
    <p:extLst>
      <p:ext uri="{BB962C8B-B14F-4D97-AF65-F5344CB8AC3E}">
        <p14:creationId xmlns:p14="http://schemas.microsoft.com/office/powerpoint/2010/main" val="7414583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47" y="0"/>
            <a:ext cx="165394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1752600" y="0"/>
            <a:ext cx="8229600" cy="1143000"/>
          </a:xfrm>
        </p:spPr>
        <p:txBody>
          <a:bodyPr/>
          <a:lstStyle/>
          <a:p>
            <a:r>
              <a:rPr lang="en-US" b="1" dirty="0" smtClean="0">
                <a:ln w="10541" cmpd="sng">
                  <a:solidFill>
                    <a:schemeClr val="tx2"/>
                  </a:solidFill>
                  <a:prstDash val="solid"/>
                </a:ln>
                <a:solidFill>
                  <a:schemeClr val="tx2"/>
                </a:solidFill>
                <a:effectLst>
                  <a:glow rad="63500">
                    <a:schemeClr val="accent1">
                      <a:satMod val="175000"/>
                      <a:alpha val="40000"/>
                    </a:schemeClr>
                  </a:glow>
                </a:effectLst>
              </a:rPr>
              <a:t>Cont. </a:t>
            </a:r>
            <a:endParaRPr lang="en-US" dirty="0"/>
          </a:p>
        </p:txBody>
      </p:sp>
      <p:sp>
        <p:nvSpPr>
          <p:cNvPr id="2" name="Rectangle 1"/>
          <p:cNvSpPr/>
          <p:nvPr/>
        </p:nvSpPr>
        <p:spPr>
          <a:xfrm>
            <a:off x="1524000" y="1066800"/>
            <a:ext cx="7239000" cy="2308324"/>
          </a:xfrm>
          <a:prstGeom prst="rect">
            <a:avLst/>
          </a:prstGeom>
        </p:spPr>
        <p:txBody>
          <a:bodyPr wrap="square">
            <a:spAutoFit/>
          </a:bodyPr>
          <a:lstStyle/>
          <a:p>
            <a:r>
              <a:rPr lang="en-US" dirty="0" smtClean="0"/>
              <a:t>True noise in an electronic device is a random, spontaneous perturbation of a deterministic signal inherent to the physics of the device. Noise is a principal issue in science and engineering. </a:t>
            </a:r>
            <a:r>
              <a:rPr lang="en-US" dirty="0"/>
              <a:t>True noise,  cannot be </a:t>
            </a:r>
            <a:r>
              <a:rPr lang="en-US" dirty="0" smtClean="0"/>
              <a:t>eliminated</a:t>
            </a:r>
            <a:r>
              <a:rPr lang="en-US" dirty="0"/>
              <a:t>, but it is possible to reduce it by </a:t>
            </a:r>
            <a:r>
              <a:rPr lang="en-US" b="1" dirty="0">
                <a:solidFill>
                  <a:schemeClr val="tx2"/>
                </a:solidFill>
              </a:rPr>
              <a:t>proper design of the devices and circuits</a:t>
            </a:r>
            <a:r>
              <a:rPr lang="en-US" b="1" dirty="0" smtClean="0">
                <a:solidFill>
                  <a:schemeClr val="tx2"/>
                </a:solidFill>
              </a:rPr>
              <a:t>. Equation below </a:t>
            </a:r>
            <a:r>
              <a:rPr lang="en-US" dirty="0"/>
              <a:t>illustrates how an electronic signal fluctuates randomly due </a:t>
            </a:r>
            <a:r>
              <a:rPr lang="en-US" dirty="0" smtClean="0"/>
              <a:t>to noise</a:t>
            </a:r>
            <a:r>
              <a:rPr lang="en-US" dirty="0"/>
              <a:t>. The current through a device can be written </a:t>
            </a:r>
            <a:r>
              <a:rPr lang="en-US" dirty="0" smtClean="0"/>
              <a:t>as</a:t>
            </a:r>
          </a:p>
          <a:p>
            <a:endParaRPr lang="en-US" b="1" dirty="0">
              <a:solidFill>
                <a:schemeClr val="tx2"/>
              </a:solidFill>
            </a:endParaRPr>
          </a:p>
          <a:p>
            <a:endParaRPr lang="en-US" dirty="0" smtClean="0"/>
          </a:p>
        </p:txBody>
      </p:sp>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800350"/>
            <a:ext cx="1666875" cy="420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530439" y="3500735"/>
            <a:ext cx="7239000" cy="923330"/>
          </a:xfrm>
          <a:prstGeom prst="rect">
            <a:avLst/>
          </a:prstGeom>
        </p:spPr>
        <p:txBody>
          <a:bodyPr wrap="square">
            <a:spAutoFit/>
          </a:bodyPr>
          <a:lstStyle/>
          <a:p>
            <a:r>
              <a:rPr lang="en-US" dirty="0"/>
              <a:t>where </a:t>
            </a:r>
            <a:r>
              <a:rPr lang="en-US" i="1" dirty="0"/>
              <a:t>I </a:t>
            </a:r>
            <a:r>
              <a:rPr lang="en-US" dirty="0"/>
              <a:t>is the average bias current and </a:t>
            </a:r>
            <a:r>
              <a:rPr lang="en-US" i="1" dirty="0"/>
              <a:t>in</a:t>
            </a:r>
            <a:r>
              <a:rPr lang="en-US" dirty="0"/>
              <a:t>(</a:t>
            </a:r>
            <a:r>
              <a:rPr lang="en-US" i="1" dirty="0"/>
              <a:t>t</a:t>
            </a:r>
            <a:r>
              <a:rPr lang="en-US" dirty="0"/>
              <a:t>) is a randomly fluctuating</a:t>
            </a:r>
          </a:p>
          <a:p>
            <a:r>
              <a:rPr lang="en-US" dirty="0"/>
              <a:t>current. The value of </a:t>
            </a:r>
            <a:r>
              <a:rPr lang="en-US" i="1" dirty="0"/>
              <a:t>in </a:t>
            </a:r>
            <a:r>
              <a:rPr lang="en-US" dirty="0"/>
              <a:t>is random at any point in time and cannot be</a:t>
            </a:r>
          </a:p>
          <a:p>
            <a:r>
              <a:rPr lang="en-US" dirty="0"/>
              <a:t>predicted.</a:t>
            </a:r>
          </a:p>
        </p:txBody>
      </p:sp>
    </p:spTree>
    <p:extLst>
      <p:ext uri="{BB962C8B-B14F-4D97-AF65-F5344CB8AC3E}">
        <p14:creationId xmlns:p14="http://schemas.microsoft.com/office/powerpoint/2010/main" val="20929800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47" y="0"/>
            <a:ext cx="165394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1828800" y="0"/>
            <a:ext cx="8229600" cy="1143000"/>
          </a:xfrm>
        </p:spPr>
        <p:txBody>
          <a:bodyPr/>
          <a:lstStyle/>
          <a:p>
            <a:r>
              <a:rPr lang="en-US" b="1" dirty="0" smtClean="0">
                <a:ln w="10541" cmpd="sng">
                  <a:solidFill>
                    <a:schemeClr val="tx2"/>
                  </a:solidFill>
                  <a:prstDash val="solid"/>
                </a:ln>
                <a:solidFill>
                  <a:schemeClr val="tx2"/>
                </a:solidFill>
                <a:effectLst>
                  <a:glow rad="63500">
                    <a:schemeClr val="accent1">
                      <a:satMod val="175000"/>
                      <a:alpha val="40000"/>
                    </a:schemeClr>
                  </a:glow>
                </a:effectLst>
              </a:rPr>
              <a:t>Cont. </a:t>
            </a:r>
            <a:endParaRPr lang="en-US" dirty="0"/>
          </a:p>
        </p:txBody>
      </p:sp>
      <p:sp>
        <p:nvSpPr>
          <p:cNvPr id="7" name="Rectangle 6"/>
          <p:cNvSpPr/>
          <p:nvPr/>
        </p:nvSpPr>
        <p:spPr>
          <a:xfrm>
            <a:off x="1544877" y="1115951"/>
            <a:ext cx="7315200" cy="5324535"/>
          </a:xfrm>
          <a:prstGeom prst="rect">
            <a:avLst/>
          </a:prstGeom>
        </p:spPr>
        <p:txBody>
          <a:bodyPr wrap="square">
            <a:spAutoFit/>
          </a:bodyPr>
          <a:lstStyle/>
          <a:p>
            <a:r>
              <a:rPr lang="en-US" sz="2000" b="1" dirty="0" smtClean="0"/>
              <a:t>The noise sources in a MOS transistor are: </a:t>
            </a:r>
          </a:p>
          <a:p>
            <a:pPr marL="285750" indent="-285750">
              <a:buFont typeface="Arial" pitchFamily="34" charset="0"/>
              <a:buChar char="•"/>
            </a:pPr>
            <a:r>
              <a:rPr lang="en-US" sz="2000" dirty="0" smtClean="0"/>
              <a:t>thermal noise in the channel</a:t>
            </a:r>
          </a:p>
          <a:p>
            <a:pPr marL="285750" indent="-285750">
              <a:buFont typeface="Arial" pitchFamily="34" charset="0"/>
              <a:buChar char="•"/>
            </a:pPr>
            <a:r>
              <a:rPr lang="en-US" sz="2000" dirty="0" smtClean="0"/>
              <a:t>Low frequency noise ,or 1/f noise (flicker noise)</a:t>
            </a:r>
          </a:p>
          <a:p>
            <a:pPr marL="285750" indent="-285750">
              <a:buFont typeface="Arial" pitchFamily="34" charset="0"/>
              <a:buChar char="•"/>
            </a:pPr>
            <a:r>
              <a:rPr lang="en-US" sz="2000" dirty="0" smtClean="0"/>
              <a:t> Noise in the resistive poly gate</a:t>
            </a:r>
          </a:p>
          <a:p>
            <a:pPr marL="285750" indent="-285750">
              <a:buFont typeface="Arial" pitchFamily="34" charset="0"/>
              <a:buChar char="•"/>
            </a:pPr>
            <a:r>
              <a:rPr lang="en-US" sz="2000" dirty="0" smtClean="0"/>
              <a:t> noise due to the distributed substrate resistance</a:t>
            </a:r>
          </a:p>
          <a:p>
            <a:pPr marL="285750" indent="-285750">
              <a:buFont typeface="Arial" pitchFamily="34" charset="0"/>
              <a:buChar char="•"/>
            </a:pPr>
            <a:r>
              <a:rPr lang="en-US" sz="2000" dirty="0" smtClean="0"/>
              <a:t> shot noise associated with the leakage current of the drain source reverse diodes.</a:t>
            </a:r>
          </a:p>
          <a:p>
            <a:pPr marL="285750" indent="-285750">
              <a:buFont typeface="Arial" pitchFamily="34" charset="0"/>
              <a:buChar char="•"/>
            </a:pPr>
            <a:endParaRPr lang="en-US" sz="2000" dirty="0"/>
          </a:p>
          <a:p>
            <a:r>
              <a:rPr lang="en-US" sz="2000" dirty="0"/>
              <a:t>The flicker noise study in semiconductors started even before the development </a:t>
            </a:r>
            <a:r>
              <a:rPr lang="en-US" sz="2000" dirty="0" smtClean="0"/>
              <a:t>of the </a:t>
            </a:r>
            <a:r>
              <a:rPr lang="en-US" sz="2000" dirty="0"/>
              <a:t>MOSFET</a:t>
            </a:r>
          </a:p>
          <a:p>
            <a:endParaRPr lang="en-US" sz="2000" dirty="0" smtClean="0"/>
          </a:p>
          <a:p>
            <a:r>
              <a:rPr lang="en-US" sz="2000" dirty="0" smtClean="0"/>
              <a:t>flicker noise  is </a:t>
            </a:r>
            <a:r>
              <a:rPr lang="en-US" sz="2000" dirty="0"/>
              <a:t>a type of </a:t>
            </a:r>
            <a:r>
              <a:rPr lang="en-US" sz="2000" dirty="0" smtClean="0"/>
              <a:t>electronic noise </a:t>
            </a:r>
            <a:r>
              <a:rPr lang="en-US" sz="2000" dirty="0"/>
              <a:t>with a 1/</a:t>
            </a:r>
            <a:r>
              <a:rPr lang="en-US" sz="2000" i="1" dirty="0"/>
              <a:t>f</a:t>
            </a:r>
            <a:r>
              <a:rPr lang="en-US" sz="2000" dirty="0"/>
              <a:t> </a:t>
            </a:r>
            <a:r>
              <a:rPr lang="en-US" sz="2000" dirty="0" smtClean="0"/>
              <a:t>power spectral density. </a:t>
            </a:r>
            <a:r>
              <a:rPr lang="en-US" sz="2000" dirty="0"/>
              <a:t>It is therefore often referred to as </a:t>
            </a:r>
            <a:r>
              <a:rPr lang="en-US" sz="2000" b="1" dirty="0"/>
              <a:t>1/</a:t>
            </a:r>
            <a:r>
              <a:rPr lang="en-US" sz="2000" b="1" i="1" dirty="0"/>
              <a:t>f</a:t>
            </a:r>
            <a:r>
              <a:rPr lang="en-US" sz="2000" b="1" dirty="0"/>
              <a:t> </a:t>
            </a:r>
            <a:r>
              <a:rPr lang="en-US" sz="2000" b="1" dirty="0" smtClean="0"/>
              <a:t>noise. It occurs in almost all electronic devices and can show up with a variety of other effects, such as impurities in a conductive channel, generation and recombination noise in a transistor due to base current, and so on. </a:t>
            </a:r>
            <a:endParaRPr lang="en-US" sz="2000" dirty="0"/>
          </a:p>
        </p:txBody>
      </p:sp>
    </p:spTree>
    <p:extLst>
      <p:ext uri="{BB962C8B-B14F-4D97-AF65-F5344CB8AC3E}">
        <p14:creationId xmlns:p14="http://schemas.microsoft.com/office/powerpoint/2010/main" val="2902415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47" y="0"/>
            <a:ext cx="165394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1828800" y="0"/>
            <a:ext cx="8229600" cy="1143000"/>
          </a:xfrm>
        </p:spPr>
        <p:txBody>
          <a:bodyPr/>
          <a:lstStyle/>
          <a:p>
            <a:r>
              <a:rPr lang="en-US" b="1" dirty="0" smtClean="0">
                <a:ln w="10541" cmpd="sng">
                  <a:solidFill>
                    <a:schemeClr val="tx2"/>
                  </a:solidFill>
                  <a:prstDash val="solid"/>
                </a:ln>
                <a:solidFill>
                  <a:schemeClr val="tx2"/>
                </a:solidFill>
                <a:effectLst>
                  <a:glow rad="63500">
                    <a:schemeClr val="accent1">
                      <a:satMod val="175000"/>
                      <a:alpha val="40000"/>
                    </a:schemeClr>
                  </a:glow>
                </a:effectLst>
              </a:rPr>
              <a:t>Cont. </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1371600"/>
            <a:ext cx="6096000" cy="4572000"/>
          </a:xfrm>
          <a:prstGeom prst="rect">
            <a:avLst/>
          </a:prstGeom>
        </p:spPr>
      </p:pic>
    </p:spTree>
    <p:extLst>
      <p:ext uri="{BB962C8B-B14F-4D97-AF65-F5344CB8AC3E}">
        <p14:creationId xmlns:p14="http://schemas.microsoft.com/office/powerpoint/2010/main" val="42046285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47" y="0"/>
            <a:ext cx="165394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1676400" y="29227"/>
            <a:ext cx="8229600" cy="1143000"/>
          </a:xfrm>
        </p:spPr>
        <p:txBody>
          <a:bodyPr/>
          <a:lstStyle/>
          <a:p>
            <a:r>
              <a:rPr lang="en-US" b="1" dirty="0">
                <a:ln w="10541" cmpd="sng">
                  <a:solidFill>
                    <a:schemeClr val="tx2"/>
                  </a:solidFill>
                  <a:prstDash val="solid"/>
                </a:ln>
                <a:solidFill>
                  <a:schemeClr val="tx2"/>
                </a:solidFill>
                <a:effectLst>
                  <a:glow rad="63500">
                    <a:schemeClr val="accent1">
                      <a:satMod val="175000"/>
                      <a:alpha val="40000"/>
                    </a:schemeClr>
                  </a:glow>
                </a:effectLst>
              </a:rPr>
              <a:t>C</a:t>
            </a:r>
            <a:r>
              <a:rPr lang="en-US" b="1" dirty="0" smtClean="0">
                <a:ln w="10541" cmpd="sng">
                  <a:solidFill>
                    <a:schemeClr val="tx2"/>
                  </a:solidFill>
                  <a:prstDash val="solid"/>
                </a:ln>
                <a:solidFill>
                  <a:schemeClr val="tx2"/>
                </a:solidFill>
                <a:effectLst>
                  <a:glow rad="63500">
                    <a:schemeClr val="accent1">
                      <a:satMod val="175000"/>
                      <a:alpha val="40000"/>
                    </a:schemeClr>
                  </a:glow>
                </a:effectLst>
              </a:rPr>
              <a:t>ont. </a:t>
            </a:r>
            <a:endParaRPr lang="en-US" dirty="0"/>
          </a:p>
        </p:txBody>
      </p:sp>
      <p:sp>
        <p:nvSpPr>
          <p:cNvPr id="2" name="Rectangle 1"/>
          <p:cNvSpPr/>
          <p:nvPr/>
        </p:nvSpPr>
        <p:spPr>
          <a:xfrm>
            <a:off x="1676400" y="990600"/>
            <a:ext cx="7239000" cy="5632311"/>
          </a:xfrm>
          <a:prstGeom prst="rect">
            <a:avLst/>
          </a:prstGeom>
        </p:spPr>
        <p:txBody>
          <a:bodyPr wrap="square">
            <a:spAutoFit/>
          </a:bodyPr>
          <a:lstStyle/>
          <a:p>
            <a:r>
              <a:rPr lang="en-US" dirty="0"/>
              <a:t> </a:t>
            </a:r>
            <a:r>
              <a:rPr lang="en-US" dirty="0" smtClean="0"/>
              <a:t>flicker noise </a:t>
            </a:r>
            <a:r>
              <a:rPr lang="en-US" dirty="0"/>
              <a:t>origin is one of the oldest</a:t>
            </a:r>
            <a:r>
              <a:rPr lang="en-US" b="1" u="sng" dirty="0"/>
              <a:t> </a:t>
            </a:r>
            <a:r>
              <a:rPr lang="en-US" b="1" u="sng" dirty="0">
                <a:hlinkClick r:id="rId4" tooltip="Learn more about Unsolved Problem from ScienceDirect's AI-generated Topic Pages"/>
              </a:rPr>
              <a:t>unsolved problems</a:t>
            </a:r>
            <a:r>
              <a:rPr lang="en-US" dirty="0"/>
              <a:t> in physics. It is pervasive in nature and in many human endeavors. It is present in all active and many passive devices. It may be related to imperfections in crystalline structure of semiconductors, as better processing can reduce it</a:t>
            </a:r>
            <a:r>
              <a:rPr lang="en-US" dirty="0" smtClean="0"/>
              <a:t>.</a:t>
            </a:r>
          </a:p>
          <a:p>
            <a:endParaRPr lang="en-US" dirty="0" smtClean="0"/>
          </a:p>
          <a:p>
            <a:r>
              <a:rPr lang="en-US" b="1" dirty="0" smtClean="0">
                <a:solidFill>
                  <a:schemeClr val="tx2"/>
                </a:solidFill>
              </a:rPr>
              <a:t>characteristics </a:t>
            </a:r>
            <a:r>
              <a:rPr lang="en-US" b="1" dirty="0">
                <a:solidFill>
                  <a:schemeClr val="tx2"/>
                </a:solidFill>
              </a:rPr>
              <a:t>of flicker </a:t>
            </a:r>
            <a:r>
              <a:rPr lang="en-US" b="1" dirty="0" smtClean="0">
                <a:solidFill>
                  <a:schemeClr val="tx2"/>
                </a:solidFill>
              </a:rPr>
              <a:t>noise:</a:t>
            </a:r>
          </a:p>
          <a:p>
            <a:pPr marL="285750" indent="-285750">
              <a:buFont typeface="Arial" pitchFamily="34" charset="0"/>
              <a:buChar char="•"/>
            </a:pPr>
            <a:r>
              <a:rPr lang="en-US" dirty="0"/>
              <a:t> </a:t>
            </a:r>
            <a:r>
              <a:rPr lang="en-US" dirty="0" smtClean="0"/>
              <a:t>1/f noise </a:t>
            </a:r>
            <a:r>
              <a:rPr lang="en-US" dirty="0"/>
              <a:t>increases as the frequency </a:t>
            </a:r>
          </a:p>
          <a:p>
            <a:r>
              <a:rPr lang="en-US" dirty="0" smtClean="0"/>
              <a:t>      decreases, which makes it significant to study</a:t>
            </a:r>
          </a:p>
          <a:p>
            <a:pPr marL="285750" indent="-285750">
              <a:buFont typeface="Arial" pitchFamily="34" charset="0"/>
              <a:buChar char="•"/>
            </a:pPr>
            <a:r>
              <a:rPr lang="en-US" dirty="0" smtClean="0">
                <a:effectLst/>
              </a:rPr>
              <a:t>It is associated with a DC current in electronic</a:t>
            </a:r>
          </a:p>
          <a:p>
            <a:r>
              <a:rPr lang="en-US" dirty="0"/>
              <a:t> </a:t>
            </a:r>
            <a:r>
              <a:rPr lang="en-US" dirty="0" smtClean="0"/>
              <a:t>   </a:t>
            </a:r>
            <a:r>
              <a:rPr lang="en-US" dirty="0" smtClean="0">
                <a:effectLst/>
              </a:rPr>
              <a:t> devices.</a:t>
            </a:r>
          </a:p>
          <a:p>
            <a:pPr marL="285750" indent="-285750">
              <a:buFont typeface="Arial" pitchFamily="34" charset="0"/>
              <a:buChar char="•"/>
            </a:pPr>
            <a:r>
              <a:rPr lang="en-US" dirty="0" smtClean="0">
                <a:effectLst/>
              </a:rPr>
              <a:t>It has the same power content in each </a:t>
            </a:r>
          </a:p>
          <a:p>
            <a:r>
              <a:rPr lang="en-US" dirty="0"/>
              <a:t> </a:t>
            </a:r>
            <a:r>
              <a:rPr lang="en-US" dirty="0" smtClean="0"/>
              <a:t>     </a:t>
            </a:r>
            <a:r>
              <a:rPr lang="en-US" dirty="0" smtClean="0">
                <a:effectLst/>
              </a:rPr>
              <a:t>octave (or decade).</a:t>
            </a:r>
          </a:p>
          <a:p>
            <a:endParaRPr lang="ar-JO" dirty="0" smtClean="0"/>
          </a:p>
          <a:p>
            <a:endParaRPr lang="ar-JO" dirty="0"/>
          </a:p>
          <a:p>
            <a:endParaRPr lang="en-US" dirty="0" smtClean="0"/>
          </a:p>
          <a:p>
            <a:r>
              <a:rPr lang="en-US" dirty="0" smtClean="0"/>
              <a:t>The MOS transistor has the highest 1/f noise </a:t>
            </a:r>
          </a:p>
          <a:p>
            <a:r>
              <a:rPr lang="en-US" dirty="0" smtClean="0"/>
              <a:t>of all active semiconductors, due to their </a:t>
            </a:r>
          </a:p>
          <a:p>
            <a:r>
              <a:rPr lang="en-US" dirty="0" smtClean="0"/>
              <a:t>surface conduction mechanism.</a:t>
            </a:r>
          </a:p>
          <a:p>
            <a:endParaRPr lang="en-US" dirty="0" smtClean="0"/>
          </a:p>
          <a:p>
            <a:r>
              <a:rPr lang="en-US" dirty="0"/>
              <a:t> Its origin is found to be related to traps in the </a:t>
            </a:r>
            <a:r>
              <a:rPr lang="en-US" dirty="0">
                <a:hlinkClick r:id="rId5" tooltip="Learn more about Gate Dielectric from ScienceDirect's AI-generated Topic Pages"/>
              </a:rPr>
              <a:t>gate dielectric</a:t>
            </a:r>
            <a:r>
              <a:rPr lang="en-US" dirty="0"/>
              <a:t>.</a:t>
            </a:r>
          </a:p>
        </p:txBody>
      </p:sp>
      <p:pic>
        <p:nvPicPr>
          <p:cNvPr id="9" name="Picture 4" descr="Characterization and Modeling of Low Frequency Noise and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783" y="2895600"/>
            <a:ext cx="2457450" cy="185737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152367" y="4800600"/>
            <a:ext cx="2915433" cy="923330"/>
          </a:xfrm>
          <a:prstGeom prst="rect">
            <a:avLst/>
          </a:prstGeom>
        </p:spPr>
        <p:txBody>
          <a:bodyPr wrap="square">
            <a:spAutoFit/>
          </a:bodyPr>
          <a:lstStyle/>
          <a:p>
            <a:r>
              <a:rPr lang="en-US" dirty="0"/>
              <a:t>Spectrum of low frequency or “1/f ” noise versus frequency </a:t>
            </a:r>
          </a:p>
        </p:txBody>
      </p:sp>
    </p:spTree>
    <p:extLst>
      <p:ext uri="{BB962C8B-B14F-4D97-AF65-F5344CB8AC3E}">
        <p14:creationId xmlns:p14="http://schemas.microsoft.com/office/powerpoint/2010/main" val="6849120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47" y="0"/>
            <a:ext cx="165394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1828800" y="0"/>
            <a:ext cx="8229600" cy="1143000"/>
          </a:xfrm>
        </p:spPr>
        <p:txBody>
          <a:bodyPr/>
          <a:lstStyle/>
          <a:p>
            <a:r>
              <a:rPr lang="en-US" b="1" dirty="0" smtClean="0">
                <a:ln w="10541" cmpd="sng">
                  <a:solidFill>
                    <a:schemeClr val="tx2"/>
                  </a:solidFill>
                  <a:prstDash val="solid"/>
                </a:ln>
                <a:solidFill>
                  <a:schemeClr val="tx2"/>
                </a:solidFill>
                <a:effectLst>
                  <a:glow rad="63500">
                    <a:schemeClr val="accent1">
                      <a:satMod val="175000"/>
                      <a:alpha val="40000"/>
                    </a:schemeClr>
                  </a:glow>
                </a:effectLst>
              </a:rPr>
              <a:t>Cont.  </a:t>
            </a:r>
            <a:endParaRPr lang="en-US" dirty="0"/>
          </a:p>
        </p:txBody>
      </p:sp>
      <p:pic>
        <p:nvPicPr>
          <p:cNvPr id="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057400"/>
            <a:ext cx="4343400" cy="2509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683446" y="1295400"/>
            <a:ext cx="7204032" cy="923330"/>
          </a:xfrm>
          <a:prstGeom prst="rect">
            <a:avLst/>
          </a:prstGeom>
        </p:spPr>
        <p:txBody>
          <a:bodyPr wrap="square">
            <a:spAutoFit/>
          </a:bodyPr>
          <a:lstStyle/>
          <a:p>
            <a:r>
              <a:rPr lang="en-US" b="1" dirty="0"/>
              <a:t>There are two theoretical methods of low frequency or 1/f noise: </a:t>
            </a:r>
          </a:p>
          <a:p>
            <a:pPr marL="342900" indent="-342900">
              <a:buFont typeface="+mj-lt"/>
              <a:buAutoNum type="arabicPeriod"/>
            </a:pPr>
            <a:r>
              <a:rPr lang="en-US" dirty="0" smtClean="0"/>
              <a:t> </a:t>
            </a:r>
            <a:r>
              <a:rPr lang="en-US" dirty="0"/>
              <a:t>the carrier number fluctuation model </a:t>
            </a:r>
            <a:endParaRPr lang="en-US" dirty="0" smtClean="0"/>
          </a:p>
          <a:p>
            <a:pPr marL="342900" indent="-342900">
              <a:buFont typeface="+mj-lt"/>
              <a:buAutoNum type="arabicPeriod"/>
            </a:pPr>
            <a:r>
              <a:rPr lang="en-US" dirty="0" smtClean="0"/>
              <a:t> </a:t>
            </a:r>
            <a:r>
              <a:rPr lang="en-US" dirty="0"/>
              <a:t>the bulk mobility fluctuation model </a:t>
            </a:r>
          </a:p>
        </p:txBody>
      </p:sp>
      <p:sp>
        <p:nvSpPr>
          <p:cNvPr id="9" name="Rectangle 8"/>
          <p:cNvSpPr/>
          <p:nvPr/>
        </p:nvSpPr>
        <p:spPr>
          <a:xfrm>
            <a:off x="1912046" y="4322802"/>
            <a:ext cx="5555554" cy="923330"/>
          </a:xfrm>
          <a:prstGeom prst="rect">
            <a:avLst/>
          </a:prstGeom>
        </p:spPr>
        <p:txBody>
          <a:bodyPr wrap="square">
            <a:spAutoFit/>
          </a:bodyPr>
          <a:lstStyle/>
          <a:p>
            <a:r>
              <a:rPr lang="en-US" dirty="0"/>
              <a:t>Cross-section of the MOSFET depicting the trapping and </a:t>
            </a:r>
            <a:r>
              <a:rPr lang="en-US" dirty="0" err="1"/>
              <a:t>detrapping</a:t>
            </a:r>
            <a:r>
              <a:rPr lang="en-US" dirty="0"/>
              <a:t> of </a:t>
            </a:r>
            <a:r>
              <a:rPr lang="en-US" dirty="0" smtClean="0"/>
              <a:t>the electronics </a:t>
            </a:r>
            <a:r>
              <a:rPr lang="en-US" dirty="0"/>
              <a:t>in the channel from oxide traps. </a:t>
            </a:r>
          </a:p>
        </p:txBody>
      </p:sp>
      <p:sp>
        <p:nvSpPr>
          <p:cNvPr id="2" name="Rectangle 1"/>
          <p:cNvSpPr/>
          <p:nvPr/>
        </p:nvSpPr>
        <p:spPr>
          <a:xfrm>
            <a:off x="1505211" y="5523131"/>
            <a:ext cx="7440460" cy="1200329"/>
          </a:xfrm>
          <a:prstGeom prst="rect">
            <a:avLst/>
          </a:prstGeom>
        </p:spPr>
        <p:txBody>
          <a:bodyPr wrap="square">
            <a:spAutoFit/>
          </a:bodyPr>
          <a:lstStyle/>
          <a:p>
            <a:r>
              <a:rPr lang="en-US" dirty="0"/>
              <a:t>As the area of the MOSFET is scaled below 1 um2, where there is only one or</a:t>
            </a:r>
          </a:p>
          <a:p>
            <a:r>
              <a:rPr lang="en-US" dirty="0"/>
              <a:t>two traps detected to </a:t>
            </a:r>
            <a:r>
              <a:rPr lang="en-US" dirty="0" smtClean="0"/>
              <a:t>participate </a:t>
            </a:r>
            <a:r>
              <a:rPr lang="en-US" dirty="0"/>
              <a:t>in the drain current fluctuation </a:t>
            </a:r>
            <a:r>
              <a:rPr lang="en-US" dirty="0" smtClean="0"/>
              <a:t>at </a:t>
            </a:r>
            <a:r>
              <a:rPr lang="en-US" dirty="0"/>
              <a:t>the time of </a:t>
            </a:r>
            <a:r>
              <a:rPr lang="en-US" dirty="0" smtClean="0"/>
              <a:t>measurement, a </a:t>
            </a:r>
            <a:r>
              <a:rPr lang="en-US" dirty="0"/>
              <a:t>phenomenon called random </a:t>
            </a:r>
            <a:r>
              <a:rPr lang="en-US" dirty="0" smtClean="0"/>
              <a:t>telegraphy </a:t>
            </a:r>
            <a:r>
              <a:rPr lang="en-US" dirty="0"/>
              <a:t>noise (RTS) can be </a:t>
            </a:r>
            <a:endParaRPr lang="en-US" dirty="0" smtClean="0"/>
          </a:p>
          <a:p>
            <a:r>
              <a:rPr lang="en-US" dirty="0" smtClean="0"/>
              <a:t>observed</a:t>
            </a:r>
            <a:r>
              <a:rPr lang="en-US" dirty="0"/>
              <a:t>.</a:t>
            </a:r>
          </a:p>
        </p:txBody>
      </p:sp>
    </p:spTree>
    <p:extLst>
      <p:ext uri="{BB962C8B-B14F-4D97-AF65-F5344CB8AC3E}">
        <p14:creationId xmlns:p14="http://schemas.microsoft.com/office/powerpoint/2010/main" val="27641853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47" y="0"/>
            <a:ext cx="165394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1752600" y="-22964"/>
            <a:ext cx="8229600" cy="1143000"/>
          </a:xfrm>
        </p:spPr>
        <p:txBody>
          <a:bodyPr/>
          <a:lstStyle/>
          <a:p>
            <a:r>
              <a:rPr lang="en-US" b="1" dirty="0" smtClean="0">
                <a:ln w="10541" cmpd="sng">
                  <a:solidFill>
                    <a:schemeClr val="tx2"/>
                  </a:solidFill>
                  <a:prstDash val="solid"/>
                </a:ln>
                <a:solidFill>
                  <a:schemeClr val="tx2"/>
                </a:solidFill>
                <a:effectLst>
                  <a:glow rad="63500">
                    <a:schemeClr val="accent1">
                      <a:satMod val="175000"/>
                      <a:alpha val="40000"/>
                    </a:schemeClr>
                  </a:glow>
                </a:effectLst>
              </a:rPr>
              <a:t>Cont. </a:t>
            </a:r>
            <a:endParaRPr lang="en-US" dirty="0"/>
          </a:p>
        </p:txBody>
      </p:sp>
      <p:sp>
        <p:nvSpPr>
          <p:cNvPr id="4" name="Rectangle 3"/>
          <p:cNvSpPr/>
          <p:nvPr/>
        </p:nvSpPr>
        <p:spPr>
          <a:xfrm>
            <a:off x="1676400" y="1066800"/>
            <a:ext cx="7010400" cy="3693319"/>
          </a:xfrm>
          <a:prstGeom prst="rect">
            <a:avLst/>
          </a:prstGeom>
        </p:spPr>
        <p:txBody>
          <a:bodyPr wrap="square">
            <a:spAutoFit/>
          </a:bodyPr>
          <a:lstStyle/>
          <a:p>
            <a:r>
              <a:rPr lang="en-US" dirty="0" smtClean="0"/>
              <a:t>The low-frequency </a:t>
            </a:r>
            <a:r>
              <a:rPr lang="en-US" dirty="0"/>
              <a:t>noise also increases as the dimensions become smaller </a:t>
            </a:r>
            <a:r>
              <a:rPr lang="en-US" dirty="0" smtClean="0"/>
              <a:t>with fewer </a:t>
            </a:r>
            <a:r>
              <a:rPr lang="en-US" dirty="0"/>
              <a:t>and fewer charge carriers in the active region of the device.</a:t>
            </a:r>
            <a:endParaRPr lang="en-US" dirty="0" smtClean="0"/>
          </a:p>
          <a:p>
            <a:endParaRPr lang="en-US" dirty="0"/>
          </a:p>
          <a:p>
            <a:r>
              <a:rPr lang="en-US" dirty="0" smtClean="0"/>
              <a:t>the </a:t>
            </a:r>
            <a:r>
              <a:rPr lang="en-US" dirty="0"/>
              <a:t>general measured noise in MOSFETs has a more complicated </a:t>
            </a:r>
            <a:r>
              <a:rPr lang="en-US" dirty="0" smtClean="0"/>
              <a:t>dependence on </a:t>
            </a:r>
            <a:r>
              <a:rPr lang="en-US" dirty="0"/>
              <a:t>the gate bias and oxide thickness than either the number or mobility </a:t>
            </a:r>
            <a:r>
              <a:rPr lang="en-US" dirty="0" smtClean="0"/>
              <a:t>fluctuation model predicts.</a:t>
            </a:r>
          </a:p>
          <a:p>
            <a:endParaRPr lang="en-US" dirty="0"/>
          </a:p>
          <a:p>
            <a:r>
              <a:rPr lang="en-US" dirty="0"/>
              <a:t>“Unified Model” </a:t>
            </a:r>
            <a:r>
              <a:rPr lang="en-US" dirty="0" smtClean="0"/>
              <a:t>correlates both </a:t>
            </a:r>
            <a:r>
              <a:rPr lang="en-US" dirty="0"/>
              <a:t>the number and surface mobility fluctuation theory</a:t>
            </a:r>
            <a:r>
              <a:rPr lang="en-US" dirty="0" smtClean="0"/>
              <a:t>.</a:t>
            </a:r>
          </a:p>
          <a:p>
            <a:r>
              <a:rPr lang="en-US" dirty="0"/>
              <a:t>This </a:t>
            </a:r>
            <a:r>
              <a:rPr lang="en-US" dirty="0" smtClean="0"/>
              <a:t>Unified Model </a:t>
            </a:r>
            <a:r>
              <a:rPr lang="en-US" dirty="0"/>
              <a:t>yielded better results for both n and p type MOSFETs over a wide </a:t>
            </a:r>
            <a:r>
              <a:rPr lang="en-US" dirty="0" smtClean="0"/>
              <a:t>temperature and </a:t>
            </a:r>
            <a:r>
              <a:rPr lang="en-US" dirty="0"/>
              <a:t>bias range</a:t>
            </a:r>
            <a:r>
              <a:rPr lang="en-US" dirty="0" smtClean="0"/>
              <a:t>.</a:t>
            </a:r>
          </a:p>
          <a:p>
            <a:endParaRPr lang="en-US" dirty="0"/>
          </a:p>
        </p:txBody>
      </p:sp>
    </p:spTree>
    <p:extLst>
      <p:ext uri="{BB962C8B-B14F-4D97-AF65-F5344CB8AC3E}">
        <p14:creationId xmlns:p14="http://schemas.microsoft.com/office/powerpoint/2010/main" val="6849120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5980</TotalTime>
  <Words>2025</Words>
  <Application>Microsoft Office PowerPoint</Application>
  <PresentationFormat>On-screen Show (4:3)</PresentationFormat>
  <Paragraphs>164</Paragraphs>
  <Slides>23</Slides>
  <Notes>11</Notes>
  <HiddenSlides>0</HiddenSlides>
  <MMClips>1</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Outlines </vt:lpstr>
      <vt:lpstr>Background </vt:lpstr>
      <vt:lpstr>Cont. </vt:lpstr>
      <vt:lpstr>Cont. </vt:lpstr>
      <vt:lpstr>Cont. </vt:lpstr>
      <vt:lpstr>Cont. </vt:lpstr>
      <vt:lpstr>Cont.  </vt:lpstr>
      <vt:lpstr>Cont. </vt:lpstr>
      <vt:lpstr>Cont.    </vt:lpstr>
      <vt:lpstr>Low Frequency Noise in Scaled CMOS Devices</vt:lpstr>
      <vt:lpstr>Problem statement  </vt:lpstr>
      <vt:lpstr>                   Scope of this research  </vt:lpstr>
      <vt:lpstr>Goals:  </vt:lpstr>
      <vt:lpstr>Methodology of this paper </vt:lpstr>
      <vt:lpstr>Cont. </vt:lpstr>
      <vt:lpstr>How this paper solve the challenges</vt:lpstr>
      <vt:lpstr>Cont. </vt:lpstr>
      <vt:lpstr>Cont. </vt:lpstr>
      <vt:lpstr>Results and discussion </vt:lpstr>
      <vt:lpstr>Future work </vt:lpstr>
      <vt:lpstr>Future work </vt:lpstr>
      <vt:lpstr>PowerPoint Presentation</vt:lpstr>
    </vt:vector>
  </TitlesOfParts>
  <Company>n0ak95</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n0ak95</dc:creator>
  <cp:lastModifiedBy>n0ak95</cp:lastModifiedBy>
  <cp:revision>56</cp:revision>
  <dcterms:created xsi:type="dcterms:W3CDTF">2020-05-18T12:50:08Z</dcterms:created>
  <dcterms:modified xsi:type="dcterms:W3CDTF">2020-06-15T16:13:59Z</dcterms:modified>
</cp:coreProperties>
</file>